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slideLayouts/slideLayout3.xml" ContentType="application/vnd.openxmlformats-officedocument.presentationml.slideLayout+xml"/>
  <Override PartName="/ppt/theme/theme4.xml" ContentType="application/vnd.openxmlformats-officedocument.theme+xml"/>
  <Override PartName="/ppt/slideLayouts/slideLayout4.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slideLayouts/slideLayout5.xml" ContentType="application/vnd.openxmlformats-officedocument.presentationml.slideLayout+xml"/>
  <Override PartName="/ppt/theme/theme7.xml" ContentType="application/vnd.openxmlformats-officedocument.theme+xml"/>
  <Override PartName="/ppt/slideLayouts/slideLayout6.xml" ContentType="application/vnd.openxmlformats-officedocument.presentationml.slideLayout+xml"/>
  <Override PartName="/ppt/theme/theme8.xml" ContentType="application/vnd.openxmlformats-officedocument.theme+xml"/>
  <Override PartName="/ppt/slideLayouts/slideLayout7.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slideLayouts/slideLayout8.xml" ContentType="application/vnd.openxmlformats-officedocument.presentationml.slideLayout+xml"/>
  <Override PartName="/ppt/theme/theme11.xml" ContentType="application/vnd.openxmlformats-officedocument.theme+xml"/>
  <Override PartName="/ppt/slideLayouts/slideLayout9.xml" ContentType="application/vnd.openxmlformats-officedocument.presentationml.slideLayout+xml"/>
  <Override PartName="/ppt/theme/theme12.xml" ContentType="application/vnd.openxmlformats-officedocument.theme+xml"/>
  <Override PartName="/ppt/theme/theme13.xml" ContentType="application/vnd.openxmlformats-officedocument.theme+xml"/>
  <Override PartName="/ppt/theme/theme1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4" r:id="rId1"/>
    <p:sldMasterId id="2147483696" r:id="rId2"/>
    <p:sldMasterId id="2147483708" r:id="rId3"/>
    <p:sldMasterId id="2147483710" r:id="rId4"/>
    <p:sldMasterId id="2147483712" r:id="rId5"/>
    <p:sldMasterId id="2147483714" r:id="rId6"/>
    <p:sldMasterId id="2147483716" r:id="rId7"/>
    <p:sldMasterId id="2147483718" r:id="rId8"/>
    <p:sldMasterId id="2147483720" r:id="rId9"/>
    <p:sldMasterId id="2147483722" r:id="rId10"/>
    <p:sldMasterId id="2147483724" r:id="rId11"/>
    <p:sldMasterId id="2147483726" r:id="rId12"/>
  </p:sldMasterIdLst>
  <p:notesMasterIdLst>
    <p:notesMasterId r:id="rId59"/>
  </p:notesMasterIdLst>
  <p:handoutMasterIdLst>
    <p:handoutMasterId r:id="rId60"/>
  </p:handoutMasterIdLst>
  <p:sldIdLst>
    <p:sldId id="256" r:id="rId13"/>
    <p:sldId id="264" r:id="rId14"/>
    <p:sldId id="333" r:id="rId15"/>
    <p:sldId id="286" r:id="rId16"/>
    <p:sldId id="335" r:id="rId17"/>
    <p:sldId id="336" r:id="rId18"/>
    <p:sldId id="337" r:id="rId19"/>
    <p:sldId id="338" r:id="rId20"/>
    <p:sldId id="376" r:id="rId21"/>
    <p:sldId id="377" r:id="rId22"/>
    <p:sldId id="378" r:id="rId23"/>
    <p:sldId id="379" r:id="rId24"/>
    <p:sldId id="396" r:id="rId25"/>
    <p:sldId id="380" r:id="rId26"/>
    <p:sldId id="381" r:id="rId27"/>
    <p:sldId id="382" r:id="rId28"/>
    <p:sldId id="383" r:id="rId29"/>
    <p:sldId id="384" r:id="rId30"/>
    <p:sldId id="385" r:id="rId31"/>
    <p:sldId id="386" r:id="rId32"/>
    <p:sldId id="345" r:id="rId33"/>
    <p:sldId id="346" r:id="rId34"/>
    <p:sldId id="347" r:id="rId35"/>
    <p:sldId id="348" r:id="rId36"/>
    <p:sldId id="397" r:id="rId37"/>
    <p:sldId id="349" r:id="rId38"/>
    <p:sldId id="350" r:id="rId39"/>
    <p:sldId id="351" r:id="rId40"/>
    <p:sldId id="352" r:id="rId41"/>
    <p:sldId id="387" r:id="rId42"/>
    <p:sldId id="388" r:id="rId43"/>
    <p:sldId id="389" r:id="rId44"/>
    <p:sldId id="357" r:id="rId45"/>
    <p:sldId id="358" r:id="rId46"/>
    <p:sldId id="391" r:id="rId47"/>
    <p:sldId id="359" r:id="rId48"/>
    <p:sldId id="360" r:id="rId49"/>
    <p:sldId id="363" r:id="rId50"/>
    <p:sldId id="364" r:id="rId51"/>
    <p:sldId id="392" r:id="rId52"/>
    <p:sldId id="394" r:id="rId53"/>
    <p:sldId id="365" r:id="rId54"/>
    <p:sldId id="393" r:id="rId55"/>
    <p:sldId id="370" r:id="rId56"/>
    <p:sldId id="371" r:id="rId57"/>
    <p:sldId id="374" r:id="rId58"/>
  </p:sldIdLst>
  <p:sldSz cx="9144000" cy="6858000" type="screen4x3"/>
  <p:notesSz cx="7010400" cy="922337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Sarah Remijan" initials="SR" lastIdx="20" clrIdx="0"/>
  <p:cmAuthor id="1" name="Kathryn Nichols" initials="KN" lastIdx="1" clrIdx="1"/>
  <p:cmAuthor id="2" name="Heather Antti" initials="HJA" lastIdx="2" clrIdx="2"/>
</p:cmAuthorLst>
</file>

<file path=ppt/presProps.xml><?xml version="1.0" encoding="utf-8"?>
<p:presentationPr xmlns:a="http://schemas.openxmlformats.org/drawingml/2006/main" xmlns:r="http://schemas.openxmlformats.org/officeDocument/2006/relationships" xmlns:p="http://schemas.openxmlformats.org/presentationml/2006/main">
  <p:prnPr frame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DAA"/>
    <a:srgbClr val="585858"/>
    <a:srgbClr val="01B4E7"/>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9184" autoAdjust="0"/>
    <p:restoredTop sz="79598" autoAdjust="0"/>
  </p:normalViewPr>
  <p:slideViewPr>
    <p:cSldViewPr snapToGrid="0" snapToObjects="1">
      <p:cViewPr>
        <p:scale>
          <a:sx n="98" d="100"/>
          <a:sy n="98" d="100"/>
        </p:scale>
        <p:origin x="-2346" y="-72"/>
      </p:cViewPr>
      <p:guideLst>
        <p:guide orient="horz" pos="3737"/>
        <p:guide orient="horz" pos="4107"/>
        <p:guide orient="horz" pos="803"/>
        <p:guide orient="horz"/>
        <p:guide orient="horz" pos="2354"/>
        <p:guide orient="horz" pos="365"/>
        <p:guide orient="horz" pos="4319"/>
        <p:guide pos="1199"/>
        <p:guide pos="3414"/>
        <p:guide pos="5398"/>
        <p:guide pos="200"/>
      </p:guideLst>
    </p:cSldViewPr>
  </p:slideViewPr>
  <p:outlineViewPr>
    <p:cViewPr>
      <p:scale>
        <a:sx n="33" d="100"/>
        <a:sy n="33" d="100"/>
      </p:scale>
      <p:origin x="0" y="0"/>
    </p:cViewPr>
  </p:outlineViewPr>
  <p:notesTextViewPr>
    <p:cViewPr>
      <p:scale>
        <a:sx n="100" d="100"/>
        <a:sy n="100" d="100"/>
      </p:scale>
      <p:origin x="0" y="0"/>
    </p:cViewPr>
  </p:notesTextViewPr>
  <p:notesViewPr>
    <p:cSldViewPr snapToGrid="0" snapToObjects="1">
      <p:cViewPr varScale="1">
        <p:scale>
          <a:sx n="87" d="100"/>
          <a:sy n="87" d="100"/>
        </p:scale>
        <p:origin x="-1902" y="-72"/>
      </p:cViewPr>
      <p:guideLst>
        <p:guide orient="horz" pos="2905"/>
        <p:guide pos="220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xml"/><Relationship Id="rId18" Type="http://schemas.openxmlformats.org/officeDocument/2006/relationships/slide" Target="slides/slide6.xml"/><Relationship Id="rId26" Type="http://schemas.openxmlformats.org/officeDocument/2006/relationships/slide" Target="slides/slide14.xml"/><Relationship Id="rId39" Type="http://schemas.openxmlformats.org/officeDocument/2006/relationships/slide" Target="slides/slide27.xml"/><Relationship Id="rId21" Type="http://schemas.openxmlformats.org/officeDocument/2006/relationships/slide" Target="slides/slide9.xml"/><Relationship Id="rId34" Type="http://schemas.openxmlformats.org/officeDocument/2006/relationships/slide" Target="slides/slide22.xml"/><Relationship Id="rId42" Type="http://schemas.openxmlformats.org/officeDocument/2006/relationships/slide" Target="slides/slide30.xml"/><Relationship Id="rId47" Type="http://schemas.openxmlformats.org/officeDocument/2006/relationships/slide" Target="slides/slide35.xml"/><Relationship Id="rId50" Type="http://schemas.openxmlformats.org/officeDocument/2006/relationships/slide" Target="slides/slide38.xml"/><Relationship Id="rId55" Type="http://schemas.openxmlformats.org/officeDocument/2006/relationships/slide" Target="slides/slide43.xml"/><Relationship Id="rId63" Type="http://schemas.openxmlformats.org/officeDocument/2006/relationships/viewProps" Target="view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4.xml"/><Relationship Id="rId20" Type="http://schemas.openxmlformats.org/officeDocument/2006/relationships/slide" Target="slides/slide8.xml"/><Relationship Id="rId29" Type="http://schemas.openxmlformats.org/officeDocument/2006/relationships/slide" Target="slides/slide17.xml"/><Relationship Id="rId41" Type="http://schemas.openxmlformats.org/officeDocument/2006/relationships/slide" Target="slides/slide29.xml"/><Relationship Id="rId54" Type="http://schemas.openxmlformats.org/officeDocument/2006/relationships/slide" Target="slides/slide42.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2.xml"/><Relationship Id="rId32" Type="http://schemas.openxmlformats.org/officeDocument/2006/relationships/slide" Target="slides/slide20.xml"/><Relationship Id="rId37" Type="http://schemas.openxmlformats.org/officeDocument/2006/relationships/slide" Target="slides/slide25.xml"/><Relationship Id="rId40" Type="http://schemas.openxmlformats.org/officeDocument/2006/relationships/slide" Target="slides/slide28.xml"/><Relationship Id="rId45" Type="http://schemas.openxmlformats.org/officeDocument/2006/relationships/slide" Target="slides/slide33.xml"/><Relationship Id="rId53" Type="http://schemas.openxmlformats.org/officeDocument/2006/relationships/slide" Target="slides/slide41.xml"/><Relationship Id="rId58" Type="http://schemas.openxmlformats.org/officeDocument/2006/relationships/slide" Target="slides/slide46.xml"/><Relationship Id="rId5" Type="http://schemas.openxmlformats.org/officeDocument/2006/relationships/slideMaster" Target="slideMasters/slideMaster5.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slide" Target="slides/slide24.xml"/><Relationship Id="rId49" Type="http://schemas.openxmlformats.org/officeDocument/2006/relationships/slide" Target="slides/slide37.xml"/><Relationship Id="rId57" Type="http://schemas.openxmlformats.org/officeDocument/2006/relationships/slide" Target="slides/slide45.xml"/><Relationship Id="rId61" Type="http://schemas.openxmlformats.org/officeDocument/2006/relationships/commentAuthors" Target="commentAuthors.xml"/><Relationship Id="rId10" Type="http://schemas.openxmlformats.org/officeDocument/2006/relationships/slideMaster" Target="slideMasters/slideMaster10.xml"/><Relationship Id="rId19" Type="http://schemas.openxmlformats.org/officeDocument/2006/relationships/slide" Target="slides/slide7.xml"/><Relationship Id="rId31" Type="http://schemas.openxmlformats.org/officeDocument/2006/relationships/slide" Target="slides/slide19.xml"/><Relationship Id="rId44" Type="http://schemas.openxmlformats.org/officeDocument/2006/relationships/slide" Target="slides/slide32.xml"/><Relationship Id="rId52" Type="http://schemas.openxmlformats.org/officeDocument/2006/relationships/slide" Target="slides/slide40.xml"/><Relationship Id="rId60" Type="http://schemas.openxmlformats.org/officeDocument/2006/relationships/handoutMaster" Target="handoutMasters/handoutMaster1.xml"/><Relationship Id="rId65"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slide" Target="slides/slide15.xml"/><Relationship Id="rId30" Type="http://schemas.openxmlformats.org/officeDocument/2006/relationships/slide" Target="slides/slide18.xml"/><Relationship Id="rId35" Type="http://schemas.openxmlformats.org/officeDocument/2006/relationships/slide" Target="slides/slide23.xml"/><Relationship Id="rId43" Type="http://schemas.openxmlformats.org/officeDocument/2006/relationships/slide" Target="slides/slide31.xml"/><Relationship Id="rId48" Type="http://schemas.openxmlformats.org/officeDocument/2006/relationships/slide" Target="slides/slide36.xml"/><Relationship Id="rId56" Type="http://schemas.openxmlformats.org/officeDocument/2006/relationships/slide" Target="slides/slide44.xml"/><Relationship Id="rId64" Type="http://schemas.openxmlformats.org/officeDocument/2006/relationships/theme" Target="theme/theme1.xml"/><Relationship Id="rId8" Type="http://schemas.openxmlformats.org/officeDocument/2006/relationships/slideMaster" Target="slideMasters/slideMaster8.xml"/><Relationship Id="rId51" Type="http://schemas.openxmlformats.org/officeDocument/2006/relationships/slide" Target="slides/slide39.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slide" Target="slides/slide21.xml"/><Relationship Id="rId38" Type="http://schemas.openxmlformats.org/officeDocument/2006/relationships/slide" Target="slides/slide26.xml"/><Relationship Id="rId46" Type="http://schemas.openxmlformats.org/officeDocument/2006/relationships/slide" Target="slides/slide34.xml"/><Relationship Id="rId59"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1169"/>
          </a:xfrm>
          <a:prstGeom prst="rect">
            <a:avLst/>
          </a:prstGeom>
        </p:spPr>
        <p:txBody>
          <a:bodyPr vert="horz" lIns="92757" tIns="46378" rIns="92757" bIns="46378"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1169"/>
          </a:xfrm>
          <a:prstGeom prst="rect">
            <a:avLst/>
          </a:prstGeom>
        </p:spPr>
        <p:txBody>
          <a:bodyPr vert="horz" lIns="92757" tIns="46378" rIns="92757" bIns="46378" rtlCol="0"/>
          <a:lstStyle>
            <a:lvl1pPr algn="r">
              <a:defRPr sz="1200"/>
            </a:lvl1pPr>
          </a:lstStyle>
          <a:p>
            <a:fld id="{8EBEA6ED-D37B-8949-B77B-883D9B36B71E}" type="datetimeFigureOut">
              <a:rPr lang="en-US" smtClean="0"/>
              <a:t>4/3/2017</a:t>
            </a:fld>
            <a:endParaRPr lang="en-US"/>
          </a:p>
        </p:txBody>
      </p:sp>
      <p:sp>
        <p:nvSpPr>
          <p:cNvPr id="4" name="Footer Placeholder 3"/>
          <p:cNvSpPr>
            <a:spLocks noGrp="1"/>
          </p:cNvSpPr>
          <p:nvPr>
            <p:ph type="ftr" sz="quarter" idx="2"/>
          </p:nvPr>
        </p:nvSpPr>
        <p:spPr>
          <a:xfrm>
            <a:off x="0" y="8760605"/>
            <a:ext cx="3037840" cy="461169"/>
          </a:xfrm>
          <a:prstGeom prst="rect">
            <a:avLst/>
          </a:prstGeom>
        </p:spPr>
        <p:txBody>
          <a:bodyPr vert="horz" lIns="92757" tIns="46378" rIns="92757" bIns="46378"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760605"/>
            <a:ext cx="3037840" cy="461169"/>
          </a:xfrm>
          <a:prstGeom prst="rect">
            <a:avLst/>
          </a:prstGeom>
        </p:spPr>
        <p:txBody>
          <a:bodyPr vert="horz" lIns="92757" tIns="46378" rIns="92757" bIns="46378" rtlCol="0" anchor="b"/>
          <a:lstStyle>
            <a:lvl1pPr algn="r">
              <a:defRPr sz="1200"/>
            </a:lvl1pPr>
          </a:lstStyle>
          <a:p>
            <a:fld id="{3DF989CE-993E-4346-A2B5-76EBEF72224F}" type="slidenum">
              <a:rPr lang="en-US" smtClean="0"/>
              <a:t>‹#›</a:t>
            </a:fld>
            <a:endParaRPr lang="en-US"/>
          </a:p>
        </p:txBody>
      </p:sp>
    </p:spTree>
    <p:extLst>
      <p:ext uri="{BB962C8B-B14F-4D97-AF65-F5344CB8AC3E}">
        <p14:creationId xmlns:p14="http://schemas.microsoft.com/office/powerpoint/2010/main" val="375583805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1169"/>
          </a:xfrm>
          <a:prstGeom prst="rect">
            <a:avLst/>
          </a:prstGeom>
        </p:spPr>
        <p:txBody>
          <a:bodyPr vert="horz" lIns="92757" tIns="46378" rIns="92757" bIns="46378" rtlCol="0"/>
          <a:lstStyle>
            <a:lvl1pPr algn="l">
              <a:defRPr sz="1200"/>
            </a:lvl1pPr>
          </a:lstStyle>
          <a:p>
            <a:endParaRPr lang="en-US" dirty="0"/>
          </a:p>
        </p:txBody>
      </p:sp>
      <p:sp>
        <p:nvSpPr>
          <p:cNvPr id="3" name="Date Placeholder 2"/>
          <p:cNvSpPr>
            <a:spLocks noGrp="1"/>
          </p:cNvSpPr>
          <p:nvPr>
            <p:ph type="dt" idx="1"/>
          </p:nvPr>
        </p:nvSpPr>
        <p:spPr>
          <a:xfrm>
            <a:off x="3970938" y="0"/>
            <a:ext cx="3037840" cy="461169"/>
          </a:xfrm>
          <a:prstGeom prst="rect">
            <a:avLst/>
          </a:prstGeom>
        </p:spPr>
        <p:txBody>
          <a:bodyPr vert="horz" lIns="92757" tIns="46378" rIns="92757" bIns="46378" rtlCol="0"/>
          <a:lstStyle>
            <a:lvl1pPr algn="r">
              <a:defRPr sz="1200"/>
            </a:lvl1pPr>
          </a:lstStyle>
          <a:p>
            <a:fld id="{C53E66FE-5698-4338-89CB-54E34294DE13}" type="datetimeFigureOut">
              <a:rPr lang="en-US" smtClean="0"/>
              <a:t>4/3/2017</a:t>
            </a:fld>
            <a:endParaRPr lang="en-US" dirty="0"/>
          </a:p>
        </p:txBody>
      </p:sp>
      <p:sp>
        <p:nvSpPr>
          <p:cNvPr id="4" name="Slide Image Placeholder 3"/>
          <p:cNvSpPr>
            <a:spLocks noGrp="1" noRot="1" noChangeAspect="1"/>
          </p:cNvSpPr>
          <p:nvPr>
            <p:ph type="sldImg" idx="2"/>
          </p:nvPr>
        </p:nvSpPr>
        <p:spPr>
          <a:xfrm>
            <a:off x="1198563" y="692150"/>
            <a:ext cx="4613275" cy="3459163"/>
          </a:xfrm>
          <a:prstGeom prst="rect">
            <a:avLst/>
          </a:prstGeom>
          <a:noFill/>
          <a:ln w="12700">
            <a:solidFill>
              <a:prstClr val="black"/>
            </a:solidFill>
          </a:ln>
        </p:spPr>
        <p:txBody>
          <a:bodyPr vert="horz" lIns="92757" tIns="46378" rIns="92757" bIns="46378" rtlCol="0" anchor="ctr"/>
          <a:lstStyle/>
          <a:p>
            <a:endParaRPr lang="en-US" dirty="0"/>
          </a:p>
        </p:txBody>
      </p:sp>
      <p:sp>
        <p:nvSpPr>
          <p:cNvPr id="5" name="Notes Placeholder 4"/>
          <p:cNvSpPr>
            <a:spLocks noGrp="1"/>
          </p:cNvSpPr>
          <p:nvPr>
            <p:ph type="body" sz="quarter" idx="3"/>
          </p:nvPr>
        </p:nvSpPr>
        <p:spPr>
          <a:xfrm>
            <a:off x="701040" y="4381103"/>
            <a:ext cx="5608320" cy="4150519"/>
          </a:xfrm>
          <a:prstGeom prst="rect">
            <a:avLst/>
          </a:prstGeom>
        </p:spPr>
        <p:txBody>
          <a:bodyPr vert="horz" lIns="92757" tIns="46378" rIns="92757" bIns="46378"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760605"/>
            <a:ext cx="3037840" cy="461169"/>
          </a:xfrm>
          <a:prstGeom prst="rect">
            <a:avLst/>
          </a:prstGeom>
        </p:spPr>
        <p:txBody>
          <a:bodyPr vert="horz" lIns="92757" tIns="46378" rIns="92757" bIns="46378"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760605"/>
            <a:ext cx="3037840" cy="461169"/>
          </a:xfrm>
          <a:prstGeom prst="rect">
            <a:avLst/>
          </a:prstGeom>
        </p:spPr>
        <p:txBody>
          <a:bodyPr vert="horz" lIns="92757" tIns="46378" rIns="92757" bIns="46378" rtlCol="0" anchor="b"/>
          <a:lstStyle>
            <a:lvl1pPr algn="r">
              <a:defRPr sz="1200"/>
            </a:lvl1pPr>
          </a:lstStyle>
          <a:p>
            <a:fld id="{2B7D148C-4E1D-4E94-B839-C988F3D91C15}" type="slidenum">
              <a:rPr lang="en-US" smtClean="0"/>
              <a:t>‹#›</a:t>
            </a:fld>
            <a:endParaRPr lang="en-US" dirty="0"/>
          </a:p>
        </p:txBody>
      </p:sp>
    </p:spTree>
    <p:extLst>
      <p:ext uri="{BB962C8B-B14F-4D97-AF65-F5344CB8AC3E}">
        <p14:creationId xmlns:p14="http://schemas.microsoft.com/office/powerpoint/2010/main" val="29502212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April 1 2017 presentation</a:t>
            </a:r>
          </a:p>
          <a:p>
            <a:r>
              <a:rPr lang="en-US" dirty="0" smtClean="0"/>
              <a:t>Jefferson</a:t>
            </a:r>
            <a:r>
              <a:rPr lang="en-US" baseline="0" dirty="0" smtClean="0"/>
              <a:t> City MO</a:t>
            </a:r>
            <a:endParaRPr lang="en-US" dirty="0"/>
          </a:p>
        </p:txBody>
      </p:sp>
      <p:sp>
        <p:nvSpPr>
          <p:cNvPr id="4" name="Slide Number Placeholder 3"/>
          <p:cNvSpPr>
            <a:spLocks noGrp="1"/>
          </p:cNvSpPr>
          <p:nvPr>
            <p:ph type="sldNum" sz="quarter" idx="10"/>
          </p:nvPr>
        </p:nvSpPr>
        <p:spPr/>
        <p:txBody>
          <a:bodyPr/>
          <a:lstStyle/>
          <a:p>
            <a:fld id="{2B7D148C-4E1D-4E94-B839-C988F3D91C15}" type="slidenum">
              <a:rPr lang="en-US" smtClean="0"/>
              <a:t>1</a:t>
            </a:fld>
            <a:endParaRPr lang="en-US" dirty="0"/>
          </a:p>
        </p:txBody>
      </p:sp>
    </p:spTree>
    <p:extLst>
      <p:ext uri="{BB962C8B-B14F-4D97-AF65-F5344CB8AC3E}">
        <p14:creationId xmlns:p14="http://schemas.microsoft.com/office/powerpoint/2010/main" val="32701428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1217"/>
              </a:spcBef>
            </a:pPr>
            <a:endParaRPr lang="en-US" dirty="0">
              <a:latin typeface="Georgia" pitchFamily="18" charset="0"/>
            </a:endParaRPr>
          </a:p>
        </p:txBody>
      </p:sp>
      <p:sp>
        <p:nvSpPr>
          <p:cNvPr id="4" name="Slide Number Placeholder 3"/>
          <p:cNvSpPr>
            <a:spLocks noGrp="1"/>
          </p:cNvSpPr>
          <p:nvPr>
            <p:ph type="sldNum" sz="quarter" idx="10"/>
          </p:nvPr>
        </p:nvSpPr>
        <p:spPr/>
        <p:txBody>
          <a:bodyPr/>
          <a:lstStyle/>
          <a:p>
            <a:fld id="{2B7D148C-4E1D-4E94-B839-C988F3D91C15}" type="slidenum">
              <a:rPr lang="en-US" smtClean="0">
                <a:solidFill>
                  <a:prstClr val="black"/>
                </a:solidFill>
              </a:rPr>
              <a:pPr/>
              <a:t>10</a:t>
            </a:fld>
            <a:endParaRPr lang="en-US" dirty="0">
              <a:solidFill>
                <a:prstClr val="black"/>
              </a:solidFill>
            </a:endParaRPr>
          </a:p>
        </p:txBody>
      </p:sp>
    </p:spTree>
    <p:extLst>
      <p:ext uri="{BB962C8B-B14F-4D97-AF65-F5344CB8AC3E}">
        <p14:creationId xmlns:p14="http://schemas.microsoft.com/office/powerpoint/2010/main" val="38085875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1217"/>
              </a:spcBef>
            </a:pPr>
            <a:endParaRPr lang="en-US" dirty="0">
              <a:latin typeface="Georgia" pitchFamily="18" charset="0"/>
            </a:endParaRPr>
          </a:p>
        </p:txBody>
      </p:sp>
      <p:sp>
        <p:nvSpPr>
          <p:cNvPr id="4" name="Slide Number Placeholder 3"/>
          <p:cNvSpPr>
            <a:spLocks noGrp="1"/>
          </p:cNvSpPr>
          <p:nvPr>
            <p:ph type="sldNum" sz="quarter" idx="10"/>
          </p:nvPr>
        </p:nvSpPr>
        <p:spPr/>
        <p:txBody>
          <a:bodyPr/>
          <a:lstStyle/>
          <a:p>
            <a:fld id="{2B7D148C-4E1D-4E94-B839-C988F3D91C15}" type="slidenum">
              <a:rPr lang="en-US" smtClean="0">
                <a:solidFill>
                  <a:prstClr val="black"/>
                </a:solidFill>
              </a:rPr>
              <a:pPr/>
              <a:t>11</a:t>
            </a:fld>
            <a:endParaRPr lang="en-US" dirty="0">
              <a:solidFill>
                <a:prstClr val="black"/>
              </a:solidFill>
            </a:endParaRPr>
          </a:p>
        </p:txBody>
      </p:sp>
    </p:spTree>
    <p:extLst>
      <p:ext uri="{BB962C8B-B14F-4D97-AF65-F5344CB8AC3E}">
        <p14:creationId xmlns:p14="http://schemas.microsoft.com/office/powerpoint/2010/main" val="38085875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1217"/>
              </a:spcBef>
            </a:pPr>
            <a:endParaRPr lang="en-US" dirty="0">
              <a:latin typeface="Georgia" pitchFamily="18" charset="0"/>
            </a:endParaRPr>
          </a:p>
        </p:txBody>
      </p:sp>
      <p:sp>
        <p:nvSpPr>
          <p:cNvPr id="4" name="Slide Number Placeholder 3"/>
          <p:cNvSpPr>
            <a:spLocks noGrp="1"/>
          </p:cNvSpPr>
          <p:nvPr>
            <p:ph type="sldNum" sz="quarter" idx="10"/>
          </p:nvPr>
        </p:nvSpPr>
        <p:spPr/>
        <p:txBody>
          <a:bodyPr/>
          <a:lstStyle/>
          <a:p>
            <a:fld id="{2B7D148C-4E1D-4E94-B839-C988F3D91C15}" type="slidenum">
              <a:rPr lang="en-US" smtClean="0">
                <a:solidFill>
                  <a:prstClr val="black"/>
                </a:solidFill>
              </a:rPr>
              <a:pPr/>
              <a:t>12</a:t>
            </a:fld>
            <a:endParaRPr lang="en-US" dirty="0">
              <a:solidFill>
                <a:prstClr val="black"/>
              </a:solidFill>
            </a:endParaRPr>
          </a:p>
        </p:txBody>
      </p:sp>
    </p:spTree>
    <p:extLst>
      <p:ext uri="{BB962C8B-B14F-4D97-AF65-F5344CB8AC3E}">
        <p14:creationId xmlns:p14="http://schemas.microsoft.com/office/powerpoint/2010/main" val="38085875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Georgia" pitchFamily="18" charset="0"/>
              </a:rPr>
              <a:t>Speaking points:</a:t>
            </a:r>
          </a:p>
          <a:p>
            <a:pPr marL="173919" indent="-173919">
              <a:buFont typeface="Arial" pitchFamily="34" charset="0"/>
              <a:buChar char="•"/>
            </a:pPr>
            <a:r>
              <a:rPr lang="en-US" dirty="0">
                <a:latin typeface="Georgia" pitchFamily="18" charset="0"/>
              </a:rPr>
              <a:t>A conflict of interest exists when a Rotarian may benefit financially or personally from grant activities.</a:t>
            </a:r>
          </a:p>
          <a:p>
            <a:pPr marL="173919" indent="-173919">
              <a:buFont typeface="Arial" pitchFamily="34" charset="0"/>
              <a:buChar char="•"/>
            </a:pPr>
            <a:r>
              <a:rPr lang="en-US" dirty="0">
                <a:latin typeface="Georgia" pitchFamily="18" charset="0"/>
              </a:rPr>
              <a:t>The benefit can be either direct (the Rotarian benefits) or indirect (an associate of the Rotarian benefits). </a:t>
            </a:r>
          </a:p>
          <a:p>
            <a:pPr marL="173919" indent="-173919">
              <a:buFont typeface="Arial" pitchFamily="34" charset="0"/>
              <a:buChar char="•"/>
            </a:pPr>
            <a:r>
              <a:rPr lang="en-US" dirty="0">
                <a:latin typeface="Georgia" pitchFamily="18" charset="0"/>
              </a:rPr>
              <a:t>Financial benefits could include receiving grant funds for being a project manager or receiving grant funds as a vendor for the project.</a:t>
            </a:r>
          </a:p>
          <a:p>
            <a:pPr marL="173919" indent="-173919">
              <a:buFont typeface="Arial" pitchFamily="34" charset="0"/>
              <a:buChar char="•"/>
            </a:pPr>
            <a:r>
              <a:rPr lang="en-US" dirty="0">
                <a:latin typeface="Georgia" pitchFamily="18" charset="0"/>
              </a:rPr>
              <a:t>Personal benefits could include receiving a promotion, getting business referrals, or gaining publicity or improved social standing.</a:t>
            </a:r>
          </a:p>
          <a:p>
            <a:pPr marL="173919" indent="-173919">
              <a:buFont typeface="Arial" pitchFamily="34" charset="0"/>
              <a:buChar char="•"/>
            </a:pPr>
            <a:r>
              <a:rPr lang="en-US" dirty="0">
                <a:latin typeface="Georgia" pitchFamily="18" charset="0"/>
              </a:rPr>
              <a:t>Associates can include family members, friends, other Rotarians, personal acquaintances, colleagues, and business partners.</a:t>
            </a:r>
          </a:p>
          <a:p>
            <a:pPr marL="173919" indent="-173919">
              <a:buFont typeface="Arial" pitchFamily="34" charset="0"/>
              <a:buChar char="•"/>
            </a:pPr>
            <a:r>
              <a:rPr lang="en-US" dirty="0">
                <a:latin typeface="Georgia" pitchFamily="18" charset="0"/>
              </a:rPr>
              <a:t>Rotarians have a reputation for professional integrity. Addressing and preventing conflict of interest helps preserve this reputation for the club, district, and The Rotary Foundation. </a:t>
            </a:r>
          </a:p>
          <a:p>
            <a:pPr marL="173919" indent="-173919">
              <a:buFont typeface="Arial" pitchFamily="34" charset="0"/>
              <a:buChar char="•"/>
            </a:pPr>
            <a:r>
              <a:rPr lang="en-US" dirty="0">
                <a:latin typeface="Georgia" pitchFamily="18" charset="0"/>
              </a:rPr>
              <a:t>When Rotarians freely disclose any direct or indirect association with the grant project, they help ensure fair process and transparency in the use of Foundation funds.</a:t>
            </a:r>
          </a:p>
          <a:p>
            <a:pPr marL="173919" indent="-173919">
              <a:buFont typeface="Arial" pitchFamily="34" charset="0"/>
              <a:buChar char="•"/>
            </a:pPr>
            <a:r>
              <a:rPr lang="en-US" dirty="0">
                <a:latin typeface="Georgia" pitchFamily="18" charset="0"/>
              </a:rPr>
              <a:t>Rotarians must disclose any conflicts of interest on the grant application. If Rotarians aren’t sure whether a particular situation is a conflict of interest, they should talk with their grant officers.</a:t>
            </a:r>
          </a:p>
          <a:p>
            <a:pPr marL="173919" indent="-173919">
              <a:buFont typeface="Arial" pitchFamily="34" charset="0"/>
              <a:buChar char="•"/>
            </a:pPr>
            <a:r>
              <a:rPr lang="en-US" dirty="0">
                <a:latin typeface="Georgia" pitchFamily="18" charset="0"/>
              </a:rPr>
              <a:t>An actual or perceived conflict of interest does not necessarily disqualify a Rotarian from participation in a Rotary grant. Eligibility for participation will be determined case by case upon disclosure of the conflict of interest.</a:t>
            </a:r>
          </a:p>
          <a:p>
            <a:endParaRPr lang="en-US" dirty="0">
              <a:latin typeface="Georgia" pitchFamily="18" charset="0"/>
            </a:endParaRPr>
          </a:p>
          <a:p>
            <a:r>
              <a:rPr lang="en-US" dirty="0">
                <a:latin typeface="Georgia" pitchFamily="18" charset="0"/>
              </a:rPr>
              <a:t>Discussion questions:</a:t>
            </a:r>
          </a:p>
          <a:p>
            <a:pPr marL="173919" indent="-173919">
              <a:buFont typeface="Arial" pitchFamily="34" charset="0"/>
              <a:buChar char="•"/>
            </a:pPr>
            <a:r>
              <a:rPr lang="en-US" dirty="0">
                <a:latin typeface="Georgia" pitchFamily="18" charset="0"/>
              </a:rPr>
              <a:t>What are some examples of conflict of interest?</a:t>
            </a:r>
          </a:p>
          <a:p>
            <a:pPr marL="173919" indent="-173919">
              <a:buFont typeface="Arial" pitchFamily="34" charset="0"/>
              <a:buChar char="•"/>
            </a:pPr>
            <a:r>
              <a:rPr lang="en-US" dirty="0">
                <a:latin typeface="Georgia" pitchFamily="18" charset="0"/>
              </a:rPr>
              <a:t>Why should clubs be concerned about conflicts of interest?</a:t>
            </a:r>
          </a:p>
        </p:txBody>
      </p:sp>
      <p:sp>
        <p:nvSpPr>
          <p:cNvPr id="4" name="Slide Number Placeholder 3"/>
          <p:cNvSpPr>
            <a:spLocks noGrp="1"/>
          </p:cNvSpPr>
          <p:nvPr>
            <p:ph type="sldNum" sz="quarter" idx="10"/>
          </p:nvPr>
        </p:nvSpPr>
        <p:spPr/>
        <p:txBody>
          <a:bodyPr/>
          <a:lstStyle/>
          <a:p>
            <a:fld id="{2B7D148C-4E1D-4E94-B839-C988F3D91C15}" type="slidenum">
              <a:rPr lang="en-US" smtClean="0">
                <a:solidFill>
                  <a:prstClr val="black"/>
                </a:solidFill>
              </a:rPr>
              <a:pPr/>
              <a:t>13</a:t>
            </a:fld>
            <a:endParaRPr lang="en-US" dirty="0">
              <a:solidFill>
                <a:prstClr val="black"/>
              </a:solidFill>
            </a:endParaRPr>
          </a:p>
        </p:txBody>
      </p:sp>
    </p:spTree>
    <p:extLst>
      <p:ext uri="{BB962C8B-B14F-4D97-AF65-F5344CB8AC3E}">
        <p14:creationId xmlns:p14="http://schemas.microsoft.com/office/powerpoint/2010/main" val="38085875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1217"/>
              </a:spcBef>
            </a:pPr>
            <a:endParaRPr lang="en-US" dirty="0">
              <a:latin typeface="Georgia" pitchFamily="18" charset="0"/>
            </a:endParaRPr>
          </a:p>
        </p:txBody>
      </p:sp>
      <p:sp>
        <p:nvSpPr>
          <p:cNvPr id="4" name="Slide Number Placeholder 3"/>
          <p:cNvSpPr>
            <a:spLocks noGrp="1"/>
          </p:cNvSpPr>
          <p:nvPr>
            <p:ph type="sldNum" sz="quarter" idx="10"/>
          </p:nvPr>
        </p:nvSpPr>
        <p:spPr/>
        <p:txBody>
          <a:bodyPr/>
          <a:lstStyle/>
          <a:p>
            <a:fld id="{2B7D148C-4E1D-4E94-B839-C988F3D91C15}" type="slidenum">
              <a:rPr lang="en-US" smtClean="0">
                <a:solidFill>
                  <a:prstClr val="black"/>
                </a:solidFill>
              </a:rPr>
              <a:pPr/>
              <a:t>14</a:t>
            </a:fld>
            <a:endParaRPr lang="en-US" dirty="0">
              <a:solidFill>
                <a:prstClr val="black"/>
              </a:solidFill>
            </a:endParaRPr>
          </a:p>
        </p:txBody>
      </p:sp>
    </p:spTree>
    <p:extLst>
      <p:ext uri="{BB962C8B-B14F-4D97-AF65-F5344CB8AC3E}">
        <p14:creationId xmlns:p14="http://schemas.microsoft.com/office/powerpoint/2010/main" val="380858754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1217"/>
              </a:spcBef>
            </a:pPr>
            <a:endParaRPr lang="en-US" dirty="0">
              <a:latin typeface="Georgia" pitchFamily="18" charset="0"/>
            </a:endParaRPr>
          </a:p>
        </p:txBody>
      </p:sp>
      <p:sp>
        <p:nvSpPr>
          <p:cNvPr id="4" name="Slide Number Placeholder 3"/>
          <p:cNvSpPr>
            <a:spLocks noGrp="1"/>
          </p:cNvSpPr>
          <p:nvPr>
            <p:ph type="sldNum" sz="quarter" idx="10"/>
          </p:nvPr>
        </p:nvSpPr>
        <p:spPr/>
        <p:txBody>
          <a:bodyPr/>
          <a:lstStyle/>
          <a:p>
            <a:fld id="{2B7D148C-4E1D-4E94-B839-C988F3D91C15}" type="slidenum">
              <a:rPr lang="en-US" smtClean="0">
                <a:solidFill>
                  <a:prstClr val="black"/>
                </a:solidFill>
              </a:rPr>
              <a:pPr/>
              <a:t>15</a:t>
            </a:fld>
            <a:endParaRPr lang="en-US" dirty="0">
              <a:solidFill>
                <a:prstClr val="black"/>
              </a:solidFill>
            </a:endParaRPr>
          </a:p>
        </p:txBody>
      </p:sp>
    </p:spTree>
    <p:extLst>
      <p:ext uri="{BB962C8B-B14F-4D97-AF65-F5344CB8AC3E}">
        <p14:creationId xmlns:p14="http://schemas.microsoft.com/office/powerpoint/2010/main" val="380858754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1217"/>
              </a:spcBef>
            </a:pPr>
            <a:endParaRPr lang="en-US" dirty="0">
              <a:latin typeface="Georgia" pitchFamily="18" charset="0"/>
            </a:endParaRPr>
          </a:p>
        </p:txBody>
      </p:sp>
      <p:sp>
        <p:nvSpPr>
          <p:cNvPr id="4" name="Slide Number Placeholder 3"/>
          <p:cNvSpPr>
            <a:spLocks noGrp="1"/>
          </p:cNvSpPr>
          <p:nvPr>
            <p:ph type="sldNum" sz="quarter" idx="10"/>
          </p:nvPr>
        </p:nvSpPr>
        <p:spPr/>
        <p:txBody>
          <a:bodyPr/>
          <a:lstStyle/>
          <a:p>
            <a:fld id="{2B7D148C-4E1D-4E94-B839-C988F3D91C15}" type="slidenum">
              <a:rPr lang="en-US" smtClean="0">
                <a:solidFill>
                  <a:prstClr val="black"/>
                </a:solidFill>
              </a:rPr>
              <a:pPr/>
              <a:t>16</a:t>
            </a:fld>
            <a:endParaRPr lang="en-US" dirty="0">
              <a:solidFill>
                <a:prstClr val="black"/>
              </a:solidFill>
            </a:endParaRPr>
          </a:p>
        </p:txBody>
      </p:sp>
    </p:spTree>
    <p:extLst>
      <p:ext uri="{BB962C8B-B14F-4D97-AF65-F5344CB8AC3E}">
        <p14:creationId xmlns:p14="http://schemas.microsoft.com/office/powerpoint/2010/main" val="380858754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1217"/>
              </a:spcBef>
            </a:pPr>
            <a:endParaRPr lang="en-US" dirty="0">
              <a:latin typeface="Georgia" pitchFamily="18" charset="0"/>
            </a:endParaRPr>
          </a:p>
        </p:txBody>
      </p:sp>
      <p:sp>
        <p:nvSpPr>
          <p:cNvPr id="4" name="Slide Number Placeholder 3"/>
          <p:cNvSpPr>
            <a:spLocks noGrp="1"/>
          </p:cNvSpPr>
          <p:nvPr>
            <p:ph type="sldNum" sz="quarter" idx="10"/>
          </p:nvPr>
        </p:nvSpPr>
        <p:spPr/>
        <p:txBody>
          <a:bodyPr/>
          <a:lstStyle/>
          <a:p>
            <a:fld id="{2B7D148C-4E1D-4E94-B839-C988F3D91C15}" type="slidenum">
              <a:rPr lang="en-US" smtClean="0">
                <a:solidFill>
                  <a:prstClr val="black"/>
                </a:solidFill>
              </a:rPr>
              <a:pPr/>
              <a:t>17</a:t>
            </a:fld>
            <a:endParaRPr lang="en-US" dirty="0">
              <a:solidFill>
                <a:prstClr val="black"/>
              </a:solidFill>
            </a:endParaRPr>
          </a:p>
        </p:txBody>
      </p:sp>
    </p:spTree>
    <p:extLst>
      <p:ext uri="{BB962C8B-B14F-4D97-AF65-F5344CB8AC3E}">
        <p14:creationId xmlns:p14="http://schemas.microsoft.com/office/powerpoint/2010/main" val="380858754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1217"/>
              </a:spcBef>
            </a:pPr>
            <a:endParaRPr lang="en-US" dirty="0">
              <a:latin typeface="Georgia" pitchFamily="18" charset="0"/>
            </a:endParaRPr>
          </a:p>
        </p:txBody>
      </p:sp>
      <p:sp>
        <p:nvSpPr>
          <p:cNvPr id="4" name="Slide Number Placeholder 3"/>
          <p:cNvSpPr>
            <a:spLocks noGrp="1"/>
          </p:cNvSpPr>
          <p:nvPr>
            <p:ph type="sldNum" sz="quarter" idx="10"/>
          </p:nvPr>
        </p:nvSpPr>
        <p:spPr/>
        <p:txBody>
          <a:bodyPr/>
          <a:lstStyle/>
          <a:p>
            <a:fld id="{2B7D148C-4E1D-4E94-B839-C988F3D91C15}" type="slidenum">
              <a:rPr lang="en-US" smtClean="0">
                <a:solidFill>
                  <a:prstClr val="black"/>
                </a:solidFill>
              </a:rPr>
              <a:pPr/>
              <a:t>18</a:t>
            </a:fld>
            <a:endParaRPr lang="en-US" dirty="0">
              <a:solidFill>
                <a:prstClr val="black"/>
              </a:solidFill>
            </a:endParaRPr>
          </a:p>
        </p:txBody>
      </p:sp>
    </p:spTree>
    <p:extLst>
      <p:ext uri="{BB962C8B-B14F-4D97-AF65-F5344CB8AC3E}">
        <p14:creationId xmlns:p14="http://schemas.microsoft.com/office/powerpoint/2010/main" val="380858754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1217"/>
              </a:spcBef>
            </a:pPr>
            <a:endParaRPr lang="en-US" dirty="0">
              <a:latin typeface="Georgia" pitchFamily="18" charset="0"/>
            </a:endParaRPr>
          </a:p>
        </p:txBody>
      </p:sp>
      <p:sp>
        <p:nvSpPr>
          <p:cNvPr id="4" name="Slide Number Placeholder 3"/>
          <p:cNvSpPr>
            <a:spLocks noGrp="1"/>
          </p:cNvSpPr>
          <p:nvPr>
            <p:ph type="sldNum" sz="quarter" idx="10"/>
          </p:nvPr>
        </p:nvSpPr>
        <p:spPr/>
        <p:txBody>
          <a:bodyPr/>
          <a:lstStyle/>
          <a:p>
            <a:fld id="{2B7D148C-4E1D-4E94-B839-C988F3D91C15}" type="slidenum">
              <a:rPr lang="en-US" smtClean="0">
                <a:solidFill>
                  <a:prstClr val="black"/>
                </a:solidFill>
              </a:rPr>
              <a:pPr/>
              <a:t>19</a:t>
            </a:fld>
            <a:endParaRPr lang="en-US" dirty="0">
              <a:solidFill>
                <a:prstClr val="black"/>
              </a:solidFill>
            </a:endParaRPr>
          </a:p>
        </p:txBody>
      </p:sp>
    </p:spTree>
    <p:extLst>
      <p:ext uri="{BB962C8B-B14F-4D97-AF65-F5344CB8AC3E}">
        <p14:creationId xmlns:p14="http://schemas.microsoft.com/office/powerpoint/2010/main" val="38085875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fld id="{2B7D148C-4E1D-4E94-B839-C988F3D91C15}" type="slidenum">
              <a:rPr lang="en-US" smtClean="0"/>
              <a:t>2</a:t>
            </a:fld>
            <a:endParaRPr lang="en-US" dirty="0"/>
          </a:p>
        </p:txBody>
      </p:sp>
    </p:spTree>
    <p:extLst>
      <p:ext uri="{BB962C8B-B14F-4D97-AF65-F5344CB8AC3E}">
        <p14:creationId xmlns:p14="http://schemas.microsoft.com/office/powerpoint/2010/main" val="380858754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1217"/>
              </a:spcBef>
            </a:pPr>
            <a:endParaRPr lang="en-US" dirty="0">
              <a:latin typeface="Georgia" pitchFamily="18" charset="0"/>
            </a:endParaRPr>
          </a:p>
        </p:txBody>
      </p:sp>
      <p:sp>
        <p:nvSpPr>
          <p:cNvPr id="4" name="Slide Number Placeholder 3"/>
          <p:cNvSpPr>
            <a:spLocks noGrp="1"/>
          </p:cNvSpPr>
          <p:nvPr>
            <p:ph type="sldNum" sz="quarter" idx="10"/>
          </p:nvPr>
        </p:nvSpPr>
        <p:spPr/>
        <p:txBody>
          <a:bodyPr/>
          <a:lstStyle/>
          <a:p>
            <a:fld id="{2B7D148C-4E1D-4E94-B839-C988F3D91C15}" type="slidenum">
              <a:rPr lang="en-US" smtClean="0">
                <a:solidFill>
                  <a:prstClr val="black"/>
                </a:solidFill>
              </a:rPr>
              <a:pPr/>
              <a:t>20</a:t>
            </a:fld>
            <a:endParaRPr lang="en-US" dirty="0">
              <a:solidFill>
                <a:prstClr val="black"/>
              </a:solidFill>
            </a:endParaRPr>
          </a:p>
        </p:txBody>
      </p:sp>
    </p:spTree>
    <p:extLst>
      <p:ext uri="{BB962C8B-B14F-4D97-AF65-F5344CB8AC3E}">
        <p14:creationId xmlns:p14="http://schemas.microsoft.com/office/powerpoint/2010/main" val="380858754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Georgia" pitchFamily="18" charset="0"/>
              </a:rPr>
              <a:t>Speaking points:</a:t>
            </a:r>
          </a:p>
          <a:p>
            <a:pPr marL="173919" indent="-173919">
              <a:buFont typeface="Arial" pitchFamily="34" charset="0"/>
              <a:buChar char="•"/>
            </a:pPr>
            <a:r>
              <a:rPr lang="en-US" dirty="0">
                <a:latin typeface="Georgia" pitchFamily="18" charset="0"/>
              </a:rPr>
              <a:t>Although this session will focus on applying for global grants, the grant management practices discussed can be used for all grant types.</a:t>
            </a:r>
          </a:p>
          <a:p>
            <a:pPr marL="173919" indent="-173919">
              <a:buFont typeface="Arial" pitchFamily="34" charset="0"/>
              <a:buChar char="•"/>
            </a:pPr>
            <a:r>
              <a:rPr lang="en-US" dirty="0">
                <a:latin typeface="Georgia" pitchFamily="18" charset="0"/>
              </a:rPr>
              <a:t>There are three types of Rotary grants available: district, global, and packaged. </a:t>
            </a:r>
          </a:p>
          <a:p>
            <a:pPr marL="637703" lvl="1" indent="-173919">
              <a:buFont typeface="Courier New" pitchFamily="49" charset="0"/>
              <a:buChar char="o"/>
            </a:pPr>
            <a:r>
              <a:rPr lang="en-US" dirty="0">
                <a:latin typeface="Georgia" pitchFamily="18" charset="0"/>
              </a:rPr>
              <a:t>For a district grant, clubs apply to the district, following guidelines developed by the district and the Trustees of the Foundation. </a:t>
            </a:r>
          </a:p>
          <a:p>
            <a:pPr marL="637703" lvl="1" indent="-173919">
              <a:buFont typeface="Courier New" pitchFamily="49" charset="0"/>
              <a:buChar char="o"/>
            </a:pPr>
            <a:r>
              <a:rPr lang="en-US" dirty="0">
                <a:latin typeface="Georgia" pitchFamily="18" charset="0"/>
              </a:rPr>
              <a:t>For global grants, clubs apply to The Rotary Foundation, following guidelines developed by the Trustees of the Foundation.</a:t>
            </a:r>
          </a:p>
          <a:p>
            <a:pPr marL="637703" lvl="1" indent="-173919">
              <a:buFont typeface="Courier New" pitchFamily="49" charset="0"/>
              <a:buChar char="o"/>
            </a:pPr>
            <a:r>
              <a:rPr lang="en-US" dirty="0">
                <a:latin typeface="Georgia" pitchFamily="18" charset="0"/>
              </a:rPr>
              <a:t>For packaged grants, clubs apply to The Rotary Foundation, following guidelines developed by its Trustees and the strategic partner.</a:t>
            </a:r>
          </a:p>
          <a:p>
            <a:endParaRPr lang="en-US" dirty="0">
              <a:latin typeface="Georgia" pitchFamily="18" charset="0"/>
            </a:endParaRPr>
          </a:p>
        </p:txBody>
      </p:sp>
      <p:sp>
        <p:nvSpPr>
          <p:cNvPr id="4" name="Slide Number Placeholder 3"/>
          <p:cNvSpPr>
            <a:spLocks noGrp="1"/>
          </p:cNvSpPr>
          <p:nvPr>
            <p:ph type="sldNum" sz="quarter" idx="10"/>
          </p:nvPr>
        </p:nvSpPr>
        <p:spPr/>
        <p:txBody>
          <a:bodyPr/>
          <a:lstStyle/>
          <a:p>
            <a:fld id="{2B7D148C-4E1D-4E94-B839-C988F3D91C15}" type="slidenum">
              <a:rPr lang="en-US" smtClean="0">
                <a:solidFill>
                  <a:prstClr val="black"/>
                </a:solidFill>
              </a:rPr>
              <a:pPr/>
              <a:t>21</a:t>
            </a:fld>
            <a:endParaRPr lang="en-US" dirty="0">
              <a:solidFill>
                <a:prstClr val="black"/>
              </a:solidFill>
            </a:endParaRPr>
          </a:p>
        </p:txBody>
      </p:sp>
    </p:spTree>
    <p:extLst>
      <p:ext uri="{BB962C8B-B14F-4D97-AF65-F5344CB8AC3E}">
        <p14:creationId xmlns:p14="http://schemas.microsoft.com/office/powerpoint/2010/main" val="380858754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Georgia" pitchFamily="18" charset="0"/>
              </a:rPr>
              <a:t>Speaking points:</a:t>
            </a:r>
          </a:p>
          <a:p>
            <a:pPr marL="173919" indent="-173919">
              <a:buFont typeface="Arial" pitchFamily="34" charset="0"/>
              <a:buChar char="•"/>
            </a:pPr>
            <a:r>
              <a:rPr lang="en-US" dirty="0">
                <a:latin typeface="Georgia" pitchFamily="18" charset="0"/>
              </a:rPr>
              <a:t>Rotary clubs (as well as districts) can apply to Rotary for a global grant.</a:t>
            </a:r>
          </a:p>
          <a:p>
            <a:pPr marL="173919" indent="-173919">
              <a:buFont typeface="Arial" pitchFamily="34" charset="0"/>
              <a:buChar char="•"/>
            </a:pPr>
            <a:r>
              <a:rPr lang="en-US" dirty="0">
                <a:latin typeface="Georgia" pitchFamily="18" charset="0"/>
              </a:rPr>
              <a:t>Global grant requests can be submitted online at any time on www.rotary.org. </a:t>
            </a:r>
          </a:p>
          <a:p>
            <a:pPr marL="173919" indent="-173919">
              <a:buFont typeface="Arial" pitchFamily="34" charset="0"/>
              <a:buChar char="•"/>
            </a:pPr>
            <a:r>
              <a:rPr lang="en-US" dirty="0">
                <a:latin typeface="Georgia" pitchFamily="18" charset="0"/>
              </a:rPr>
              <a:t>To be eligible to receive a global grant, a project or activity must</a:t>
            </a:r>
          </a:p>
          <a:p>
            <a:pPr marL="637703" lvl="1" indent="-173919">
              <a:buFont typeface="Courier New" pitchFamily="49" charset="0"/>
              <a:buChar char="o"/>
            </a:pPr>
            <a:r>
              <a:rPr lang="en-US" dirty="0">
                <a:latin typeface="Georgia" pitchFamily="18" charset="0"/>
              </a:rPr>
              <a:t>Support at least one area of focus and meet at least one of that area’s goals </a:t>
            </a:r>
          </a:p>
          <a:p>
            <a:pPr marL="637703" lvl="1" indent="-173919">
              <a:buFont typeface="Courier New" pitchFamily="49" charset="0"/>
              <a:buChar char="o"/>
            </a:pPr>
            <a:r>
              <a:rPr lang="en-US" dirty="0">
                <a:latin typeface="Georgia" pitchFamily="18" charset="0"/>
              </a:rPr>
              <a:t>Be sustainable</a:t>
            </a:r>
          </a:p>
          <a:p>
            <a:pPr marL="637703" lvl="1" indent="-173919">
              <a:buFont typeface="Courier New" pitchFamily="49" charset="0"/>
              <a:buChar char="o"/>
            </a:pPr>
            <a:r>
              <a:rPr lang="en-US" dirty="0">
                <a:latin typeface="Georgia" pitchFamily="18" charset="0"/>
              </a:rPr>
              <a:t>Involve Rotary clubs in two districts in two countries (one in the project country and one in another country)</a:t>
            </a:r>
          </a:p>
          <a:p>
            <a:pPr marL="637703" lvl="1" indent="-173919">
              <a:buFont typeface="Courier New" pitchFamily="49" charset="0"/>
              <a:buChar char="o"/>
            </a:pPr>
            <a:r>
              <a:rPr lang="en-US" dirty="0">
                <a:latin typeface="Georgia" pitchFamily="18" charset="0"/>
              </a:rPr>
              <a:t>Have a minimum total budget of US$30,000 </a:t>
            </a:r>
          </a:p>
          <a:p>
            <a:pPr marL="173919" indent="-173919">
              <a:buFont typeface="Arial" pitchFamily="34" charset="0"/>
              <a:buChar char="•"/>
            </a:pPr>
            <a:r>
              <a:rPr lang="en-US" dirty="0">
                <a:latin typeface="Georgia" pitchFamily="18" charset="0"/>
              </a:rPr>
              <a:t>The district must confirm that a club is qualified to receive a global grant. </a:t>
            </a:r>
          </a:p>
        </p:txBody>
      </p:sp>
      <p:sp>
        <p:nvSpPr>
          <p:cNvPr id="4" name="Slide Number Placeholder 3"/>
          <p:cNvSpPr>
            <a:spLocks noGrp="1"/>
          </p:cNvSpPr>
          <p:nvPr>
            <p:ph type="sldNum" sz="quarter" idx="10"/>
          </p:nvPr>
        </p:nvSpPr>
        <p:spPr/>
        <p:txBody>
          <a:bodyPr/>
          <a:lstStyle/>
          <a:p>
            <a:fld id="{2B7D148C-4E1D-4E94-B839-C988F3D91C15}" type="slidenum">
              <a:rPr lang="en-US" smtClean="0">
                <a:solidFill>
                  <a:prstClr val="black"/>
                </a:solidFill>
              </a:rPr>
              <a:pPr/>
              <a:t>22</a:t>
            </a:fld>
            <a:endParaRPr lang="en-US" dirty="0">
              <a:solidFill>
                <a:prstClr val="black"/>
              </a:solidFill>
            </a:endParaRPr>
          </a:p>
        </p:txBody>
      </p:sp>
    </p:spTree>
    <p:extLst>
      <p:ext uri="{BB962C8B-B14F-4D97-AF65-F5344CB8AC3E}">
        <p14:creationId xmlns:p14="http://schemas.microsoft.com/office/powerpoint/2010/main" val="380858754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Georgia" pitchFamily="18" charset="0"/>
              </a:rPr>
              <a:t>Speaking point:</a:t>
            </a:r>
          </a:p>
          <a:p>
            <a:pPr marL="173919" indent="-173919">
              <a:buFont typeface="Arial" pitchFamily="34" charset="0"/>
              <a:buChar char="•"/>
            </a:pPr>
            <a:r>
              <a:rPr lang="en-US" dirty="0">
                <a:latin typeface="Georgia" pitchFamily="18" charset="0"/>
              </a:rPr>
              <a:t>Each area of focus has specific goals that should be used to refine projects that are developed to meet real community needs. </a:t>
            </a:r>
          </a:p>
          <a:p>
            <a:endParaRPr lang="en-US" dirty="0">
              <a:latin typeface="Georgia" pitchFamily="18" charset="0"/>
            </a:endParaRPr>
          </a:p>
          <a:p>
            <a:endParaRPr lang="en-US" dirty="0">
              <a:latin typeface="Georgia" pitchFamily="18" charset="0"/>
            </a:endParaRPr>
          </a:p>
        </p:txBody>
      </p:sp>
      <p:sp>
        <p:nvSpPr>
          <p:cNvPr id="4" name="Slide Number Placeholder 3"/>
          <p:cNvSpPr>
            <a:spLocks noGrp="1"/>
          </p:cNvSpPr>
          <p:nvPr>
            <p:ph type="sldNum" sz="quarter" idx="10"/>
          </p:nvPr>
        </p:nvSpPr>
        <p:spPr/>
        <p:txBody>
          <a:bodyPr/>
          <a:lstStyle/>
          <a:p>
            <a:fld id="{2B7D148C-4E1D-4E94-B839-C988F3D91C15}" type="slidenum">
              <a:rPr lang="en-US" smtClean="0">
                <a:solidFill>
                  <a:prstClr val="black"/>
                </a:solidFill>
              </a:rPr>
              <a:pPr/>
              <a:t>23</a:t>
            </a:fld>
            <a:endParaRPr lang="en-US" dirty="0">
              <a:solidFill>
                <a:prstClr val="black"/>
              </a:solidFill>
            </a:endParaRPr>
          </a:p>
        </p:txBody>
      </p:sp>
    </p:spTree>
    <p:extLst>
      <p:ext uri="{BB962C8B-B14F-4D97-AF65-F5344CB8AC3E}">
        <p14:creationId xmlns:p14="http://schemas.microsoft.com/office/powerpoint/2010/main" val="380858754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Georgia" pitchFamily="18" charset="0"/>
              </a:rPr>
              <a:t>Speaking points:</a:t>
            </a:r>
          </a:p>
          <a:p>
            <a:pPr marL="173919" indent="-173919">
              <a:buFont typeface="Arial" pitchFamily="34" charset="0"/>
              <a:buChar char="•"/>
            </a:pPr>
            <a:r>
              <a:rPr lang="en-US" dirty="0">
                <a:latin typeface="Georgia" pitchFamily="18" charset="0"/>
              </a:rPr>
              <a:t>To be sustainable, a project or activity will continue to have an impact after the funds are expended. </a:t>
            </a:r>
          </a:p>
          <a:p>
            <a:pPr marL="173919" indent="-173919">
              <a:buFont typeface="Arial" pitchFamily="34" charset="0"/>
              <a:buChar char="•"/>
            </a:pPr>
            <a:r>
              <a:rPr lang="en-US" dirty="0">
                <a:latin typeface="Georgia" pitchFamily="18" charset="0"/>
              </a:rPr>
              <a:t>A project must meet a community need that is consistent with the values and culture of the project’s beneficiaries.</a:t>
            </a:r>
          </a:p>
          <a:p>
            <a:pPr marL="173919" indent="-173919">
              <a:buFont typeface="Arial" pitchFamily="34" charset="0"/>
              <a:buChar char="•"/>
            </a:pPr>
            <a:r>
              <a:rPr lang="en-US" dirty="0">
                <a:latin typeface="Georgia" pitchFamily="18" charset="0"/>
              </a:rPr>
              <a:t>Equipment and technology for a project should be purchased from local sources whenever possible. Spare parts for equipment should be available within the community. Community members should be involved in selecting the equipment and should be trained to maintain and repair it, and a local funding source should cover long-term operation, maintenance, and repair.</a:t>
            </a:r>
          </a:p>
          <a:p>
            <a:pPr marL="173919" indent="-173919">
              <a:buFont typeface="Arial" pitchFamily="34" charset="0"/>
              <a:buChar char="•"/>
            </a:pPr>
            <a:r>
              <a:rPr lang="en-US" dirty="0">
                <a:latin typeface="Georgia" pitchFamily="18" charset="0"/>
              </a:rPr>
              <a:t>A project should strengthen beneficiaries’ knowledge and skills through education and training. </a:t>
            </a:r>
          </a:p>
          <a:p>
            <a:pPr marL="173919" indent="-173919">
              <a:buFont typeface="Arial" pitchFamily="34" charset="0"/>
              <a:buChar char="•"/>
            </a:pPr>
            <a:r>
              <a:rPr lang="en-US" dirty="0">
                <a:latin typeface="Georgia" pitchFamily="18" charset="0"/>
              </a:rPr>
              <a:t>Project partners should collaborate with local organizations to supply expertise.</a:t>
            </a:r>
          </a:p>
          <a:p>
            <a:pPr marL="173919" indent="-173919">
              <a:buFont typeface="Arial" pitchFamily="34" charset="0"/>
              <a:buChar char="•"/>
            </a:pPr>
            <a:r>
              <a:rPr lang="en-US" dirty="0">
                <a:latin typeface="Georgia" pitchFamily="18" charset="0"/>
              </a:rPr>
              <a:t>Project partners should identify individuals willing to assume leadership roles for sustaining project outcomes.</a:t>
            </a:r>
          </a:p>
          <a:p>
            <a:pPr marL="173919" indent="-173919">
              <a:buFont typeface="Arial" pitchFamily="34" charset="0"/>
              <a:buChar char="•"/>
            </a:pPr>
            <a:r>
              <a:rPr lang="en-US" dirty="0">
                <a:latin typeface="Georgia" pitchFamily="18" charset="0"/>
              </a:rPr>
              <a:t>Clear and measurable project objectives should be developed and a method for collecting data established. Figures will, ideally, demonstrate change for at least three years.</a:t>
            </a:r>
          </a:p>
        </p:txBody>
      </p:sp>
      <p:sp>
        <p:nvSpPr>
          <p:cNvPr id="4" name="Slide Number Placeholder 3"/>
          <p:cNvSpPr>
            <a:spLocks noGrp="1"/>
          </p:cNvSpPr>
          <p:nvPr>
            <p:ph type="sldNum" sz="quarter" idx="10"/>
          </p:nvPr>
        </p:nvSpPr>
        <p:spPr/>
        <p:txBody>
          <a:bodyPr/>
          <a:lstStyle/>
          <a:p>
            <a:fld id="{2B7D148C-4E1D-4E94-B839-C988F3D91C15}" type="slidenum">
              <a:rPr lang="en-US" smtClean="0">
                <a:solidFill>
                  <a:prstClr val="black"/>
                </a:solidFill>
              </a:rPr>
              <a:pPr/>
              <a:t>24</a:t>
            </a:fld>
            <a:endParaRPr lang="en-US" dirty="0">
              <a:solidFill>
                <a:prstClr val="black"/>
              </a:solidFill>
            </a:endParaRPr>
          </a:p>
        </p:txBody>
      </p:sp>
    </p:spTree>
    <p:extLst>
      <p:ext uri="{BB962C8B-B14F-4D97-AF65-F5344CB8AC3E}">
        <p14:creationId xmlns:p14="http://schemas.microsoft.com/office/powerpoint/2010/main" val="380858754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1217"/>
              </a:spcBef>
            </a:pPr>
            <a:endParaRPr lang="en-US" dirty="0">
              <a:latin typeface="Georgia" pitchFamily="18" charset="0"/>
            </a:endParaRPr>
          </a:p>
        </p:txBody>
      </p:sp>
      <p:sp>
        <p:nvSpPr>
          <p:cNvPr id="4" name="Slide Number Placeholder 3"/>
          <p:cNvSpPr>
            <a:spLocks noGrp="1"/>
          </p:cNvSpPr>
          <p:nvPr>
            <p:ph type="sldNum" sz="quarter" idx="10"/>
          </p:nvPr>
        </p:nvSpPr>
        <p:spPr/>
        <p:txBody>
          <a:bodyPr/>
          <a:lstStyle/>
          <a:p>
            <a:fld id="{2B7D148C-4E1D-4E94-B839-C988F3D91C15}" type="slidenum">
              <a:rPr lang="en-US" smtClean="0">
                <a:solidFill>
                  <a:prstClr val="black"/>
                </a:solidFill>
              </a:rPr>
              <a:pPr/>
              <a:t>25</a:t>
            </a:fld>
            <a:endParaRPr lang="en-US" dirty="0">
              <a:solidFill>
                <a:prstClr val="black"/>
              </a:solidFill>
            </a:endParaRPr>
          </a:p>
        </p:txBody>
      </p:sp>
    </p:spTree>
    <p:extLst>
      <p:ext uri="{BB962C8B-B14F-4D97-AF65-F5344CB8AC3E}">
        <p14:creationId xmlns:p14="http://schemas.microsoft.com/office/powerpoint/2010/main" val="380858754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304"/>
              </a:spcBef>
              <a:spcAft>
                <a:spcPts val="304"/>
              </a:spcAft>
              <a:buSzPts val="1400"/>
              <a:tabLst>
                <a:tab pos="649297" algn="l"/>
              </a:tabLst>
            </a:pPr>
            <a:r>
              <a:rPr lang="en-US" dirty="0">
                <a:latin typeface="Georgia" pitchFamily="18" charset="0"/>
                <a:ea typeface="Times New Roman"/>
              </a:rPr>
              <a:t>Speaking points:</a:t>
            </a:r>
          </a:p>
          <a:p>
            <a:pPr marL="173919" indent="-173919">
              <a:spcBef>
                <a:spcPts val="304"/>
              </a:spcBef>
              <a:spcAft>
                <a:spcPts val="304"/>
              </a:spcAft>
              <a:buSzPts val="1400"/>
              <a:buFont typeface="Arial" pitchFamily="34" charset="0"/>
              <a:buChar char="•"/>
              <a:tabLst>
                <a:tab pos="649297" algn="l"/>
              </a:tabLst>
            </a:pPr>
            <a:r>
              <a:rPr lang="en-US" dirty="0">
                <a:latin typeface="Georgia" pitchFamily="18" charset="0"/>
                <a:ea typeface="Times New Roman"/>
              </a:rPr>
              <a:t>Apply for a grant through Rotary’s online application system at www.rotary.org/grants. </a:t>
            </a:r>
          </a:p>
          <a:p>
            <a:pPr marL="173919" indent="-173919">
              <a:spcBef>
                <a:spcPts val="304"/>
              </a:spcBef>
              <a:spcAft>
                <a:spcPts val="304"/>
              </a:spcAft>
              <a:buSzPts val="1400"/>
              <a:buFont typeface="Arial" pitchFamily="34" charset="0"/>
              <a:buChar char="•"/>
              <a:tabLst>
                <a:tab pos="649297" algn="l"/>
              </a:tabLst>
            </a:pPr>
            <a:r>
              <a:rPr lang="en-US" dirty="0">
                <a:latin typeface="Georgia" pitchFamily="18" charset="0"/>
                <a:ea typeface="Times New Roman"/>
              </a:rPr>
              <a:t>To start a grant application, complete the First Steps by hitting the start button. It will give you general information about grant activity and best practices. After navigating through the first steps, you will be able to start your grant application. </a:t>
            </a:r>
          </a:p>
          <a:p>
            <a:pPr marL="173919" indent="-173919">
              <a:spcBef>
                <a:spcPts val="304"/>
              </a:spcBef>
              <a:spcAft>
                <a:spcPts val="304"/>
              </a:spcAft>
              <a:buSzPts val="1400"/>
              <a:buFont typeface="Arial" pitchFamily="34" charset="0"/>
              <a:buChar char="•"/>
              <a:tabLst>
                <a:tab pos="649297" algn="l"/>
              </a:tabLst>
            </a:pPr>
            <a:r>
              <a:rPr lang="en-US" dirty="0">
                <a:latin typeface="Georgia" pitchFamily="18" charset="0"/>
                <a:ea typeface="Times New Roman"/>
              </a:rPr>
              <a:t>Any open global grant applications that have not yet been approved will show up in the Application(s) section. If a grant has been approved and is still open, it will be in Open Grant(s) section. Any grants that have been completed will be in the Closed Grant(s) section.</a:t>
            </a:r>
          </a:p>
          <a:p>
            <a:pPr marL="173919" indent="-173919">
              <a:spcBef>
                <a:spcPts val="304"/>
              </a:spcBef>
              <a:spcAft>
                <a:spcPts val="304"/>
              </a:spcAft>
              <a:buSzPts val="1400"/>
              <a:buFont typeface="Arial" pitchFamily="34" charset="0"/>
              <a:buChar char="•"/>
              <a:tabLst>
                <a:tab pos="649297" algn="l"/>
              </a:tabLst>
            </a:pPr>
            <a:r>
              <a:rPr lang="en-US" dirty="0">
                <a:latin typeface="Georgia" pitchFamily="18" charset="0"/>
                <a:ea typeface="Times New Roman"/>
              </a:rPr>
              <a:t>The Attention Needed section provides alerts if any action is needed on an existing grant.</a:t>
            </a:r>
          </a:p>
          <a:p>
            <a:endParaRPr lang="en-US" dirty="0">
              <a:latin typeface="Georgia" pitchFamily="18" charset="0"/>
            </a:endParaRPr>
          </a:p>
        </p:txBody>
      </p:sp>
      <p:sp>
        <p:nvSpPr>
          <p:cNvPr id="4" name="Slide Number Placeholder 3"/>
          <p:cNvSpPr>
            <a:spLocks noGrp="1"/>
          </p:cNvSpPr>
          <p:nvPr>
            <p:ph type="sldNum" sz="quarter" idx="10"/>
          </p:nvPr>
        </p:nvSpPr>
        <p:spPr/>
        <p:txBody>
          <a:bodyPr/>
          <a:lstStyle/>
          <a:p>
            <a:fld id="{2B7D148C-4E1D-4E94-B839-C988F3D91C15}" type="slidenum">
              <a:rPr lang="en-US" smtClean="0">
                <a:solidFill>
                  <a:prstClr val="black"/>
                </a:solidFill>
              </a:rPr>
              <a:pPr/>
              <a:t>26</a:t>
            </a:fld>
            <a:endParaRPr lang="en-US" dirty="0">
              <a:solidFill>
                <a:prstClr val="black"/>
              </a:solidFill>
            </a:endParaRPr>
          </a:p>
        </p:txBody>
      </p:sp>
    </p:spTree>
    <p:extLst>
      <p:ext uri="{BB962C8B-B14F-4D97-AF65-F5344CB8AC3E}">
        <p14:creationId xmlns:p14="http://schemas.microsoft.com/office/powerpoint/2010/main" val="380858754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Georgia" pitchFamily="18" charset="0"/>
              </a:rPr>
              <a:t>Speaking points:</a:t>
            </a:r>
          </a:p>
          <a:p>
            <a:pPr marL="173919" indent="-173919" defTabSz="927567">
              <a:buFont typeface="Arial" pitchFamily="34" charset="0"/>
              <a:buChar char="•"/>
              <a:defRPr/>
            </a:pPr>
            <a:r>
              <a:rPr lang="en-US" dirty="0">
                <a:latin typeface="Georgia" pitchFamily="18" charset="0"/>
                <a:ea typeface="Times New Roman"/>
              </a:rPr>
              <a:t>Before starting your application, the primary project contacts from each of the partner clubs must already be designated. And a grant title must be decided upon. This information is required in order to proceed with the application.</a:t>
            </a:r>
          </a:p>
          <a:p>
            <a:pPr marL="173919" indent="-173919" defTabSz="927567">
              <a:buFont typeface="Arial" pitchFamily="34" charset="0"/>
              <a:buChar char="•"/>
              <a:defRPr/>
            </a:pPr>
            <a:r>
              <a:rPr lang="en-US" dirty="0">
                <a:latin typeface="Georgia" pitchFamily="18" charset="0"/>
                <a:ea typeface="Times New Roman"/>
              </a:rPr>
              <a:t>Applications must include a detailed project implementation plan and budget.</a:t>
            </a:r>
          </a:p>
          <a:p>
            <a:pPr marL="173919" indent="-173919" defTabSz="927567">
              <a:buFont typeface="Arial" pitchFamily="34" charset="0"/>
              <a:buChar char="•"/>
              <a:defRPr/>
            </a:pPr>
            <a:r>
              <a:rPr lang="en-US" dirty="0">
                <a:latin typeface="Georgia" pitchFamily="18" charset="0"/>
              </a:rPr>
              <a:t>If you have questions about the application, contact Rotary staff through a messaging function within the grant application system. This will help you ensure that your application is complete before submitting it.</a:t>
            </a:r>
          </a:p>
          <a:p>
            <a:pPr marL="173919" indent="-173919">
              <a:buFont typeface="Arial" pitchFamily="34" charset="0"/>
              <a:buChar char="•"/>
            </a:pPr>
            <a:r>
              <a:rPr lang="en-US" dirty="0">
                <a:latin typeface="Georgia" pitchFamily="18" charset="0"/>
              </a:rPr>
              <a:t>Depending on the project’s budget and complexity, there may be multiple steps to the grant review process. </a:t>
            </a:r>
          </a:p>
          <a:p>
            <a:pPr marL="173919" indent="-173919" defTabSz="927567">
              <a:buFont typeface="Arial" pitchFamily="34" charset="0"/>
              <a:buChar char="•"/>
              <a:defRPr/>
            </a:pPr>
            <a:r>
              <a:rPr lang="en-US" dirty="0">
                <a:latin typeface="Georgia" pitchFamily="18" charset="0"/>
                <a:ea typeface="Times New Roman"/>
              </a:rPr>
              <a:t>Once the grant is approved, the primary contacts from the partner clubs will receive formal notification. The club president or district Rotary Foundation chair must authorize the legal agreement to implement the grant.</a:t>
            </a:r>
          </a:p>
          <a:p>
            <a:pPr marL="173919" indent="-173919">
              <a:buFont typeface="Arial" pitchFamily="34" charset="0"/>
              <a:buChar char="•"/>
            </a:pPr>
            <a:endParaRPr lang="en-US" dirty="0">
              <a:latin typeface="Georgia" pitchFamily="18" charset="0"/>
            </a:endParaRPr>
          </a:p>
          <a:p>
            <a:r>
              <a:rPr lang="en-US" dirty="0">
                <a:latin typeface="Georgia" pitchFamily="18" charset="0"/>
              </a:rPr>
              <a:t>Discussion question:</a:t>
            </a:r>
          </a:p>
          <a:p>
            <a:pPr marL="173919" indent="-173919">
              <a:buFont typeface="Arial" pitchFamily="34" charset="0"/>
              <a:buChar char="•"/>
            </a:pPr>
            <a:r>
              <a:rPr lang="en-US" dirty="0">
                <a:latin typeface="Georgia" pitchFamily="18" charset="0"/>
              </a:rPr>
              <a:t>What steps should you take before starting the application process? What elements of your project should already be decided or completed?</a:t>
            </a:r>
          </a:p>
          <a:p>
            <a:endParaRPr lang="en-US" dirty="0">
              <a:latin typeface="Georgia" pitchFamily="18" charset="0"/>
            </a:endParaRPr>
          </a:p>
        </p:txBody>
      </p:sp>
      <p:sp>
        <p:nvSpPr>
          <p:cNvPr id="4" name="Slide Number Placeholder 3"/>
          <p:cNvSpPr>
            <a:spLocks noGrp="1"/>
          </p:cNvSpPr>
          <p:nvPr>
            <p:ph type="sldNum" sz="quarter" idx="10"/>
          </p:nvPr>
        </p:nvSpPr>
        <p:spPr/>
        <p:txBody>
          <a:bodyPr/>
          <a:lstStyle/>
          <a:p>
            <a:fld id="{2B7D148C-4E1D-4E94-B839-C988F3D91C15}" type="slidenum">
              <a:rPr lang="en-US" smtClean="0">
                <a:solidFill>
                  <a:prstClr val="black"/>
                </a:solidFill>
              </a:rPr>
              <a:pPr/>
              <a:t>27</a:t>
            </a:fld>
            <a:endParaRPr lang="en-US" dirty="0">
              <a:solidFill>
                <a:prstClr val="black"/>
              </a:solidFill>
            </a:endParaRPr>
          </a:p>
        </p:txBody>
      </p:sp>
    </p:spTree>
    <p:extLst>
      <p:ext uri="{BB962C8B-B14F-4D97-AF65-F5344CB8AC3E}">
        <p14:creationId xmlns:p14="http://schemas.microsoft.com/office/powerpoint/2010/main" val="380858754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Georgia" pitchFamily="18" charset="0"/>
              </a:rPr>
              <a:t>Speaking points:</a:t>
            </a:r>
          </a:p>
          <a:p>
            <a:pPr marL="173919" indent="-173919">
              <a:buFont typeface="Arial" pitchFamily="34" charset="0"/>
              <a:buChar char="•"/>
            </a:pPr>
            <a:r>
              <a:rPr lang="en-US" dirty="0">
                <a:latin typeface="Georgia" pitchFamily="18" charset="0"/>
              </a:rPr>
              <a:t>The minimum total budget for a global grant project is US$30,000.</a:t>
            </a:r>
          </a:p>
          <a:p>
            <a:pPr marL="173919" indent="-173919">
              <a:buFont typeface="Arial" pitchFamily="34" charset="0"/>
              <a:buChar char="•"/>
            </a:pPr>
            <a:r>
              <a:rPr lang="en-US" dirty="0">
                <a:latin typeface="Georgia" pitchFamily="18" charset="0"/>
              </a:rPr>
              <a:t>Clubs and districts can contribute to the financing of a global grant using:</a:t>
            </a:r>
          </a:p>
          <a:p>
            <a:pPr marL="637703" lvl="1" indent="-173919">
              <a:buFont typeface="Courier New" pitchFamily="49" charset="0"/>
              <a:buChar char="o"/>
            </a:pPr>
            <a:r>
              <a:rPr lang="en-US" dirty="0">
                <a:latin typeface="Georgia" pitchFamily="18" charset="0"/>
              </a:rPr>
              <a:t>District Designated Fund (matched dollar for dollar by the Foundation’s World Fund)</a:t>
            </a:r>
          </a:p>
          <a:p>
            <a:pPr marL="637703" lvl="1" indent="-173919">
              <a:buFont typeface="Courier New" pitchFamily="49" charset="0"/>
              <a:buChar char="o"/>
            </a:pPr>
            <a:r>
              <a:rPr lang="en-US" dirty="0">
                <a:latin typeface="Georgia" pitchFamily="18" charset="0"/>
              </a:rPr>
              <a:t>Rotarian cash contributions (outright gifts from Rotarians or funds from Rotarian-led fundraisers; matched 50 cents to the dollar by the Foundation)</a:t>
            </a:r>
          </a:p>
          <a:p>
            <a:pPr marL="637703" lvl="1" indent="-173919">
              <a:buFont typeface="Courier New" pitchFamily="49" charset="0"/>
              <a:buChar char="o"/>
            </a:pPr>
            <a:r>
              <a:rPr lang="en-US" dirty="0">
                <a:latin typeface="Georgia" pitchFamily="18" charset="0"/>
              </a:rPr>
              <a:t>Non-Rotarian cash contributions (donations from other organizations, businesses, or people; matched 50 cents to the dollar by the Foundation)</a:t>
            </a:r>
          </a:p>
          <a:p>
            <a:endParaRPr lang="en-US" dirty="0">
              <a:latin typeface="Georgia" pitchFamily="18" charset="0"/>
            </a:endParaRPr>
          </a:p>
        </p:txBody>
      </p:sp>
      <p:sp>
        <p:nvSpPr>
          <p:cNvPr id="4" name="Slide Number Placeholder 3"/>
          <p:cNvSpPr>
            <a:spLocks noGrp="1"/>
          </p:cNvSpPr>
          <p:nvPr>
            <p:ph type="sldNum" sz="quarter" idx="10"/>
          </p:nvPr>
        </p:nvSpPr>
        <p:spPr/>
        <p:txBody>
          <a:bodyPr/>
          <a:lstStyle/>
          <a:p>
            <a:fld id="{2B7D148C-4E1D-4E94-B839-C988F3D91C15}" type="slidenum">
              <a:rPr lang="en-US" smtClean="0">
                <a:solidFill>
                  <a:prstClr val="black"/>
                </a:solidFill>
              </a:rPr>
              <a:pPr/>
              <a:t>28</a:t>
            </a:fld>
            <a:endParaRPr lang="en-US" dirty="0">
              <a:solidFill>
                <a:prstClr val="black"/>
              </a:solidFill>
            </a:endParaRPr>
          </a:p>
        </p:txBody>
      </p:sp>
    </p:spTree>
    <p:extLst>
      <p:ext uri="{BB962C8B-B14F-4D97-AF65-F5344CB8AC3E}">
        <p14:creationId xmlns:p14="http://schemas.microsoft.com/office/powerpoint/2010/main" val="380858754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304"/>
              </a:spcBef>
              <a:spcAft>
                <a:spcPts val="304"/>
              </a:spcAft>
              <a:buSzPts val="1400"/>
              <a:tabLst>
                <a:tab pos="649297" algn="l"/>
              </a:tabLst>
            </a:pPr>
            <a:r>
              <a:rPr lang="en-US" dirty="0">
                <a:latin typeface="Georgia" pitchFamily="18" charset="0"/>
              </a:rPr>
              <a:t>Speaking points:</a:t>
            </a:r>
          </a:p>
          <a:p>
            <a:pPr marL="173919" indent="-173919" defTabSz="927567">
              <a:spcBef>
                <a:spcPts val="304"/>
              </a:spcBef>
              <a:spcAft>
                <a:spcPts val="304"/>
              </a:spcAft>
              <a:buSzPts val="1400"/>
              <a:buFont typeface="Arial" pitchFamily="34" charset="0"/>
              <a:buChar char="•"/>
              <a:tabLst>
                <a:tab pos="649297" algn="l"/>
              </a:tabLst>
              <a:defRPr/>
            </a:pPr>
            <a:r>
              <a:rPr lang="en-US" dirty="0">
                <a:latin typeface="Georgia" pitchFamily="18" charset="0"/>
              </a:rPr>
              <a:t>International sponsors of humanitarian projects are required to provide at least 30 percent of the total sponsor funding.</a:t>
            </a:r>
          </a:p>
          <a:p>
            <a:pPr marL="173919" indent="-173919">
              <a:spcBef>
                <a:spcPts val="304"/>
              </a:spcBef>
              <a:spcAft>
                <a:spcPts val="304"/>
              </a:spcAft>
              <a:buSzPts val="1400"/>
              <a:buFont typeface="Arial" pitchFamily="34" charset="0"/>
              <a:buChar char="•"/>
              <a:tabLst>
                <a:tab pos="649297" algn="l"/>
              </a:tabLst>
            </a:pPr>
            <a:r>
              <a:rPr lang="en-US" dirty="0">
                <a:latin typeface="Georgia" pitchFamily="18" charset="0"/>
              </a:rPr>
              <a:t>Rotarians cannot collect funds from beneficiaries or cooperating organizations in exchange for receiving the grant.</a:t>
            </a:r>
          </a:p>
          <a:p>
            <a:pPr marL="173919" indent="-173919">
              <a:spcBef>
                <a:spcPts val="304"/>
              </a:spcBef>
              <a:spcAft>
                <a:spcPts val="304"/>
              </a:spcAft>
              <a:buSzPts val="1400"/>
              <a:buFont typeface="Arial" pitchFamily="34" charset="0"/>
              <a:buChar char="•"/>
              <a:tabLst>
                <a:tab pos="649297" algn="l"/>
              </a:tabLst>
            </a:pPr>
            <a:r>
              <a:rPr lang="en-US" dirty="0">
                <a:latin typeface="Georgia" pitchFamily="18" charset="0"/>
              </a:rPr>
              <a:t>Contributions cannot come from other Rotary grant projects.</a:t>
            </a:r>
          </a:p>
          <a:p>
            <a:pPr marL="173919" indent="-173919">
              <a:spcBef>
                <a:spcPts val="304"/>
              </a:spcBef>
              <a:spcAft>
                <a:spcPts val="304"/>
              </a:spcAft>
              <a:buSzPts val="1400"/>
              <a:buFont typeface="Arial" pitchFamily="34" charset="0"/>
              <a:buChar char="•"/>
              <a:tabLst>
                <a:tab pos="649297" algn="l"/>
              </a:tabLst>
            </a:pPr>
            <a:r>
              <a:rPr lang="en-US" dirty="0">
                <a:latin typeface="Georgia" pitchFamily="18" charset="0"/>
              </a:rPr>
              <a:t>Cash contributions should always be credited to the individuals who gave the funds. Rotarians cannot collect funds from individuals and claim the donation as their own, unless they have received explicit permission from the donors to do so. </a:t>
            </a:r>
          </a:p>
          <a:p>
            <a:pPr marL="173919" indent="-173919">
              <a:spcBef>
                <a:spcPts val="304"/>
              </a:spcBef>
              <a:spcAft>
                <a:spcPts val="304"/>
              </a:spcAft>
              <a:buSzPts val="1400"/>
              <a:buFont typeface="Arial" pitchFamily="34" charset="0"/>
              <a:buChar char="•"/>
              <a:tabLst>
                <a:tab pos="649297" algn="l"/>
              </a:tabLst>
            </a:pPr>
            <a:r>
              <a:rPr lang="en-US" dirty="0">
                <a:latin typeface="Georgia" pitchFamily="18" charset="0"/>
              </a:rPr>
              <a:t>International sponsors of humanitarian projects are required to provide at least 30 percent of the total sponsor funding.</a:t>
            </a:r>
          </a:p>
          <a:p>
            <a:pPr>
              <a:spcBef>
                <a:spcPts val="304"/>
              </a:spcBef>
              <a:spcAft>
                <a:spcPts val="304"/>
              </a:spcAft>
              <a:buSzPts val="1400"/>
              <a:tabLst>
                <a:tab pos="649297" algn="l"/>
              </a:tabLst>
            </a:pPr>
            <a:endParaRPr lang="en-US" dirty="0">
              <a:latin typeface="Georgia" pitchFamily="18" charset="0"/>
            </a:endParaRPr>
          </a:p>
          <a:p>
            <a:pPr>
              <a:spcBef>
                <a:spcPts val="304"/>
              </a:spcBef>
              <a:spcAft>
                <a:spcPts val="304"/>
              </a:spcAft>
              <a:buSzPts val="1400"/>
              <a:tabLst>
                <a:tab pos="649297" algn="l"/>
              </a:tabLst>
            </a:pPr>
            <a:r>
              <a:rPr lang="en-US" dirty="0">
                <a:latin typeface="Georgia" pitchFamily="18" charset="0"/>
              </a:rPr>
              <a:t>Discussion questions:</a:t>
            </a:r>
          </a:p>
          <a:p>
            <a:pPr marL="173919" indent="-173919">
              <a:spcBef>
                <a:spcPts val="304"/>
              </a:spcBef>
              <a:spcAft>
                <a:spcPts val="304"/>
              </a:spcAft>
              <a:buSzPts val="1400"/>
              <a:buFont typeface="Arial" pitchFamily="34" charset="0"/>
              <a:buChar char="•"/>
              <a:tabLst>
                <a:tab pos="649297" algn="l"/>
              </a:tabLst>
            </a:pPr>
            <a:r>
              <a:rPr lang="en-US" dirty="0">
                <a:latin typeface="Georgia" pitchFamily="18" charset="0"/>
              </a:rPr>
              <a:t>How do you raise cash contributions for projects?</a:t>
            </a:r>
          </a:p>
          <a:p>
            <a:pPr marL="173919" indent="-173919">
              <a:spcBef>
                <a:spcPts val="304"/>
              </a:spcBef>
              <a:spcAft>
                <a:spcPts val="304"/>
              </a:spcAft>
              <a:buSzPts val="1400"/>
              <a:buFont typeface="Arial" pitchFamily="34" charset="0"/>
              <a:buChar char="•"/>
              <a:tabLst>
                <a:tab pos="649297" algn="l"/>
              </a:tabLst>
            </a:pPr>
            <a:r>
              <a:rPr lang="en-US" dirty="0">
                <a:latin typeface="Georgia" pitchFamily="18" charset="0"/>
              </a:rPr>
              <a:t>How do you motivate donors to give more?</a:t>
            </a:r>
          </a:p>
        </p:txBody>
      </p:sp>
      <p:sp>
        <p:nvSpPr>
          <p:cNvPr id="4" name="Slide Number Placeholder 3"/>
          <p:cNvSpPr>
            <a:spLocks noGrp="1"/>
          </p:cNvSpPr>
          <p:nvPr>
            <p:ph type="sldNum" sz="quarter" idx="10"/>
          </p:nvPr>
        </p:nvSpPr>
        <p:spPr/>
        <p:txBody>
          <a:bodyPr/>
          <a:lstStyle/>
          <a:p>
            <a:fld id="{2B7D148C-4E1D-4E94-B839-C988F3D91C15}" type="slidenum">
              <a:rPr lang="en-US" smtClean="0">
                <a:solidFill>
                  <a:prstClr val="black"/>
                </a:solidFill>
              </a:rPr>
              <a:pPr/>
              <a:t>29</a:t>
            </a:fld>
            <a:endParaRPr lang="en-US" dirty="0">
              <a:solidFill>
                <a:prstClr val="black"/>
              </a:solidFill>
            </a:endParaRPr>
          </a:p>
        </p:txBody>
      </p:sp>
    </p:spTree>
    <p:extLst>
      <p:ext uri="{BB962C8B-B14F-4D97-AF65-F5344CB8AC3E}">
        <p14:creationId xmlns:p14="http://schemas.microsoft.com/office/powerpoint/2010/main" val="38085875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Georgia" pitchFamily="18" charset="0"/>
            </a:endParaRPr>
          </a:p>
        </p:txBody>
      </p:sp>
      <p:sp>
        <p:nvSpPr>
          <p:cNvPr id="4" name="Slide Number Placeholder 3"/>
          <p:cNvSpPr>
            <a:spLocks noGrp="1"/>
          </p:cNvSpPr>
          <p:nvPr>
            <p:ph type="sldNum" sz="quarter" idx="10"/>
          </p:nvPr>
        </p:nvSpPr>
        <p:spPr/>
        <p:txBody>
          <a:bodyPr/>
          <a:lstStyle/>
          <a:p>
            <a:fld id="{2B7D148C-4E1D-4E94-B839-C988F3D91C15}" type="slidenum">
              <a:rPr lang="en-US" smtClean="0"/>
              <a:t>3</a:t>
            </a:fld>
            <a:endParaRPr lang="en-US" dirty="0"/>
          </a:p>
        </p:txBody>
      </p:sp>
    </p:spTree>
    <p:extLst>
      <p:ext uri="{BB962C8B-B14F-4D97-AF65-F5344CB8AC3E}">
        <p14:creationId xmlns:p14="http://schemas.microsoft.com/office/powerpoint/2010/main" val="380858754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304"/>
              </a:spcBef>
              <a:spcAft>
                <a:spcPts val="304"/>
              </a:spcAft>
              <a:buSzPts val="1400"/>
              <a:tabLst>
                <a:tab pos="649297" algn="l"/>
              </a:tabLst>
            </a:pPr>
            <a:r>
              <a:rPr lang="en-US" dirty="0">
                <a:latin typeface="Georgia" pitchFamily="18" charset="0"/>
              </a:rPr>
              <a:t>Speaking points:</a:t>
            </a:r>
          </a:p>
          <a:p>
            <a:pPr marL="173919" indent="-173919" defTabSz="927567">
              <a:spcBef>
                <a:spcPts val="304"/>
              </a:spcBef>
              <a:spcAft>
                <a:spcPts val="304"/>
              </a:spcAft>
              <a:buSzPts val="1400"/>
              <a:buFont typeface="Arial" pitchFamily="34" charset="0"/>
              <a:buChar char="•"/>
              <a:tabLst>
                <a:tab pos="649297" algn="l"/>
              </a:tabLst>
              <a:defRPr/>
            </a:pPr>
            <a:r>
              <a:rPr lang="en-US" dirty="0">
                <a:latin typeface="Georgia" pitchFamily="18" charset="0"/>
              </a:rPr>
              <a:t>International sponsors of humanitarian projects are required to provide at least 30 percent of the total sponsor funding.</a:t>
            </a:r>
          </a:p>
          <a:p>
            <a:pPr marL="173919" indent="-173919">
              <a:spcBef>
                <a:spcPts val="304"/>
              </a:spcBef>
              <a:spcAft>
                <a:spcPts val="304"/>
              </a:spcAft>
              <a:buSzPts val="1400"/>
              <a:buFont typeface="Arial" pitchFamily="34" charset="0"/>
              <a:buChar char="•"/>
              <a:tabLst>
                <a:tab pos="649297" algn="l"/>
              </a:tabLst>
            </a:pPr>
            <a:r>
              <a:rPr lang="en-US" dirty="0">
                <a:latin typeface="Georgia" pitchFamily="18" charset="0"/>
              </a:rPr>
              <a:t>Rotarians cannot collect funds from beneficiaries or cooperating organizations in exchange for receiving the grant.</a:t>
            </a:r>
          </a:p>
          <a:p>
            <a:pPr marL="173919" indent="-173919">
              <a:spcBef>
                <a:spcPts val="304"/>
              </a:spcBef>
              <a:spcAft>
                <a:spcPts val="304"/>
              </a:spcAft>
              <a:buSzPts val="1400"/>
              <a:buFont typeface="Arial" pitchFamily="34" charset="0"/>
              <a:buChar char="•"/>
              <a:tabLst>
                <a:tab pos="649297" algn="l"/>
              </a:tabLst>
            </a:pPr>
            <a:r>
              <a:rPr lang="en-US" dirty="0">
                <a:latin typeface="Georgia" pitchFamily="18" charset="0"/>
              </a:rPr>
              <a:t>Contributions cannot come from other Rotary grant projects.</a:t>
            </a:r>
          </a:p>
          <a:p>
            <a:pPr marL="173919" indent="-173919">
              <a:spcBef>
                <a:spcPts val="304"/>
              </a:spcBef>
              <a:spcAft>
                <a:spcPts val="304"/>
              </a:spcAft>
              <a:buSzPts val="1400"/>
              <a:buFont typeface="Arial" pitchFamily="34" charset="0"/>
              <a:buChar char="•"/>
              <a:tabLst>
                <a:tab pos="649297" algn="l"/>
              </a:tabLst>
            </a:pPr>
            <a:r>
              <a:rPr lang="en-US" dirty="0">
                <a:latin typeface="Georgia" pitchFamily="18" charset="0"/>
              </a:rPr>
              <a:t>Cash contributions should always be credited to the individuals who gave the funds. Rotarians cannot collect funds from individuals and claim the donation as their own, unless they have received explicit permission from the donors to do so. </a:t>
            </a:r>
          </a:p>
          <a:p>
            <a:pPr marL="173919" indent="-173919">
              <a:spcBef>
                <a:spcPts val="304"/>
              </a:spcBef>
              <a:spcAft>
                <a:spcPts val="304"/>
              </a:spcAft>
              <a:buSzPts val="1400"/>
              <a:buFont typeface="Arial" pitchFamily="34" charset="0"/>
              <a:buChar char="•"/>
              <a:tabLst>
                <a:tab pos="649297" algn="l"/>
              </a:tabLst>
            </a:pPr>
            <a:r>
              <a:rPr lang="en-US" dirty="0">
                <a:latin typeface="Georgia" pitchFamily="18" charset="0"/>
              </a:rPr>
              <a:t>International sponsors of humanitarian projects are required to provide at least 30 percent of the total sponsor funding.</a:t>
            </a:r>
          </a:p>
          <a:p>
            <a:pPr>
              <a:spcBef>
                <a:spcPts val="304"/>
              </a:spcBef>
              <a:spcAft>
                <a:spcPts val="304"/>
              </a:spcAft>
              <a:buSzPts val="1400"/>
              <a:tabLst>
                <a:tab pos="649297" algn="l"/>
              </a:tabLst>
            </a:pPr>
            <a:endParaRPr lang="en-US" dirty="0">
              <a:latin typeface="Georgia" pitchFamily="18" charset="0"/>
            </a:endParaRPr>
          </a:p>
          <a:p>
            <a:pPr>
              <a:spcBef>
                <a:spcPts val="304"/>
              </a:spcBef>
              <a:spcAft>
                <a:spcPts val="304"/>
              </a:spcAft>
              <a:buSzPts val="1400"/>
              <a:tabLst>
                <a:tab pos="649297" algn="l"/>
              </a:tabLst>
            </a:pPr>
            <a:r>
              <a:rPr lang="en-US" dirty="0">
                <a:latin typeface="Georgia" pitchFamily="18" charset="0"/>
              </a:rPr>
              <a:t>Discussion questions:</a:t>
            </a:r>
          </a:p>
          <a:p>
            <a:pPr marL="173919" indent="-173919">
              <a:spcBef>
                <a:spcPts val="304"/>
              </a:spcBef>
              <a:spcAft>
                <a:spcPts val="304"/>
              </a:spcAft>
              <a:buSzPts val="1400"/>
              <a:buFont typeface="Arial" pitchFamily="34" charset="0"/>
              <a:buChar char="•"/>
              <a:tabLst>
                <a:tab pos="649297" algn="l"/>
              </a:tabLst>
            </a:pPr>
            <a:r>
              <a:rPr lang="en-US" dirty="0">
                <a:latin typeface="Georgia" pitchFamily="18" charset="0"/>
              </a:rPr>
              <a:t>How do you raise cash contributions for projects?</a:t>
            </a:r>
          </a:p>
          <a:p>
            <a:pPr marL="173919" indent="-173919">
              <a:spcBef>
                <a:spcPts val="304"/>
              </a:spcBef>
              <a:spcAft>
                <a:spcPts val="304"/>
              </a:spcAft>
              <a:buSzPts val="1400"/>
              <a:buFont typeface="Arial" pitchFamily="34" charset="0"/>
              <a:buChar char="•"/>
              <a:tabLst>
                <a:tab pos="649297" algn="l"/>
              </a:tabLst>
            </a:pPr>
            <a:r>
              <a:rPr lang="en-US" dirty="0">
                <a:latin typeface="Georgia" pitchFamily="18" charset="0"/>
              </a:rPr>
              <a:t>How do you motivate donors to give more?</a:t>
            </a:r>
          </a:p>
        </p:txBody>
      </p:sp>
      <p:sp>
        <p:nvSpPr>
          <p:cNvPr id="4" name="Slide Number Placeholder 3"/>
          <p:cNvSpPr>
            <a:spLocks noGrp="1"/>
          </p:cNvSpPr>
          <p:nvPr>
            <p:ph type="sldNum" sz="quarter" idx="10"/>
          </p:nvPr>
        </p:nvSpPr>
        <p:spPr/>
        <p:txBody>
          <a:bodyPr/>
          <a:lstStyle/>
          <a:p>
            <a:fld id="{2B7D148C-4E1D-4E94-B839-C988F3D91C15}" type="slidenum">
              <a:rPr lang="en-US" smtClean="0">
                <a:solidFill>
                  <a:prstClr val="black"/>
                </a:solidFill>
              </a:rPr>
              <a:pPr/>
              <a:t>30</a:t>
            </a:fld>
            <a:endParaRPr lang="en-US" dirty="0">
              <a:solidFill>
                <a:prstClr val="black"/>
              </a:solidFill>
            </a:endParaRPr>
          </a:p>
        </p:txBody>
      </p:sp>
    </p:spTree>
    <p:extLst>
      <p:ext uri="{BB962C8B-B14F-4D97-AF65-F5344CB8AC3E}">
        <p14:creationId xmlns:p14="http://schemas.microsoft.com/office/powerpoint/2010/main" val="380858754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304"/>
              </a:spcBef>
              <a:spcAft>
                <a:spcPts val="304"/>
              </a:spcAft>
              <a:buSzPts val="1400"/>
              <a:tabLst>
                <a:tab pos="649297" algn="l"/>
              </a:tabLst>
            </a:pPr>
            <a:endParaRPr lang="en-US" dirty="0">
              <a:latin typeface="Georgia" pitchFamily="18" charset="0"/>
            </a:endParaRPr>
          </a:p>
        </p:txBody>
      </p:sp>
      <p:sp>
        <p:nvSpPr>
          <p:cNvPr id="4" name="Slide Number Placeholder 3"/>
          <p:cNvSpPr>
            <a:spLocks noGrp="1"/>
          </p:cNvSpPr>
          <p:nvPr>
            <p:ph type="sldNum" sz="quarter" idx="10"/>
          </p:nvPr>
        </p:nvSpPr>
        <p:spPr/>
        <p:txBody>
          <a:bodyPr/>
          <a:lstStyle/>
          <a:p>
            <a:fld id="{2B7D148C-4E1D-4E94-B839-C988F3D91C15}" type="slidenum">
              <a:rPr lang="en-US" smtClean="0">
                <a:solidFill>
                  <a:prstClr val="black"/>
                </a:solidFill>
              </a:rPr>
              <a:pPr/>
              <a:t>31</a:t>
            </a:fld>
            <a:endParaRPr lang="en-US" dirty="0">
              <a:solidFill>
                <a:prstClr val="black"/>
              </a:solidFill>
            </a:endParaRPr>
          </a:p>
        </p:txBody>
      </p:sp>
    </p:spTree>
    <p:extLst>
      <p:ext uri="{BB962C8B-B14F-4D97-AF65-F5344CB8AC3E}">
        <p14:creationId xmlns:p14="http://schemas.microsoft.com/office/powerpoint/2010/main" val="380858754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1217"/>
              </a:spcBef>
            </a:pPr>
            <a:r>
              <a:rPr lang="en-US" dirty="0">
                <a:latin typeface="Georgia" pitchFamily="18" charset="0"/>
              </a:rPr>
              <a:t>Speaking points:</a:t>
            </a:r>
          </a:p>
          <a:p>
            <a:pPr marL="173919" indent="-173919" defTabSz="927567">
              <a:spcBef>
                <a:spcPts val="1217"/>
              </a:spcBef>
              <a:buFont typeface="Arial" pitchFamily="34" charset="0"/>
              <a:buChar char="•"/>
              <a:defRPr/>
            </a:pPr>
            <a:r>
              <a:rPr lang="en-US" dirty="0">
                <a:latin typeface="Georgia" pitchFamily="18" charset="0"/>
              </a:rPr>
              <a:t>With partners, Rotary clubs are able to implement projects they could not do on their own.</a:t>
            </a:r>
          </a:p>
          <a:p>
            <a:pPr marL="173919" indent="-173919">
              <a:spcBef>
                <a:spcPts val="1217"/>
              </a:spcBef>
              <a:buFont typeface="Arial" pitchFamily="34" charset="0"/>
              <a:buChar char="•"/>
            </a:pPr>
            <a:r>
              <a:rPr lang="en-US" dirty="0">
                <a:latin typeface="Georgia" pitchFamily="18" charset="0"/>
              </a:rPr>
              <a:t>Partners can include other clubs, districts, The Rotary Foundation, or non-Rotary organizations. </a:t>
            </a:r>
          </a:p>
          <a:p>
            <a:pPr marL="173919" indent="-173919">
              <a:spcBef>
                <a:spcPts val="1217"/>
              </a:spcBef>
              <a:buFont typeface="Arial" pitchFamily="34" charset="0"/>
              <a:buChar char="•"/>
            </a:pPr>
            <a:r>
              <a:rPr lang="en-US" dirty="0">
                <a:latin typeface="Georgia" pitchFamily="18" charset="0"/>
              </a:rPr>
              <a:t>For global grants, projects must have a host partner and an international partner from different countries. </a:t>
            </a:r>
          </a:p>
          <a:p>
            <a:pPr marL="173919" indent="-173919">
              <a:spcBef>
                <a:spcPts val="1217"/>
              </a:spcBef>
              <a:buFont typeface="Arial" pitchFamily="34" charset="0"/>
              <a:buChar char="•"/>
            </a:pPr>
            <a:r>
              <a:rPr lang="en-US" dirty="0">
                <a:latin typeface="Georgia" pitchFamily="18" charset="0"/>
              </a:rPr>
              <a:t>Both partners should be involved in all stages — from identifying the need to planning the project to implementing it and reporting on it. </a:t>
            </a:r>
          </a:p>
          <a:p>
            <a:pPr marL="173919" indent="-173919">
              <a:spcBef>
                <a:spcPts val="1217"/>
              </a:spcBef>
              <a:buFont typeface="Arial" pitchFamily="34" charset="0"/>
              <a:buChar char="•"/>
            </a:pPr>
            <a:r>
              <a:rPr lang="en-US" dirty="0">
                <a:latin typeface="Georgia" pitchFamily="18" charset="0"/>
              </a:rPr>
              <a:t>For scholars, host partners play an important role in identifying a counselor and helping the scholar acclimate to the country.</a:t>
            </a:r>
          </a:p>
          <a:p>
            <a:pPr marL="173919" indent="-173919">
              <a:spcBef>
                <a:spcPts val="1217"/>
              </a:spcBef>
              <a:buFont typeface="Arial" pitchFamily="34" charset="0"/>
              <a:buChar char="•"/>
            </a:pPr>
            <a:r>
              <a:rPr lang="en-US" dirty="0">
                <a:latin typeface="Georgia" pitchFamily="18" charset="0"/>
              </a:rPr>
              <a:t>For district grants, clubs can partner with clubs in the district or with other districts and their clubs. </a:t>
            </a:r>
          </a:p>
          <a:p>
            <a:pPr marL="173919" indent="-173919">
              <a:spcBef>
                <a:spcPts val="1217"/>
              </a:spcBef>
              <a:buFont typeface="Arial" pitchFamily="34" charset="0"/>
              <a:buChar char="•"/>
            </a:pPr>
            <a:r>
              <a:rPr lang="en-US" dirty="0">
                <a:latin typeface="Georgia" pitchFamily="18" charset="0"/>
              </a:rPr>
              <a:t>Good communication helps keep all partners involved and allows them all to provide oversight. </a:t>
            </a:r>
          </a:p>
          <a:p>
            <a:pPr marL="173919" indent="-173919">
              <a:spcBef>
                <a:spcPts val="1217"/>
              </a:spcBef>
              <a:buFont typeface="Arial" pitchFamily="34" charset="0"/>
              <a:buChar char="•"/>
            </a:pPr>
            <a:r>
              <a:rPr lang="en-US" dirty="0">
                <a:latin typeface="Georgia" pitchFamily="18" charset="0"/>
              </a:rPr>
              <a:t>Consider creating new partnerships and expanding Rotary networks.</a:t>
            </a:r>
          </a:p>
          <a:p>
            <a:pPr marL="173919" indent="-173919">
              <a:spcBef>
                <a:spcPts val="1217"/>
              </a:spcBef>
              <a:buFont typeface="Arial" pitchFamily="34" charset="0"/>
              <a:buChar char="•"/>
            </a:pPr>
            <a:r>
              <a:rPr lang="en-US" dirty="0">
                <a:latin typeface="Georgia" pitchFamily="18" charset="0"/>
              </a:rPr>
              <a:t>Effective communication with project partners:</a:t>
            </a:r>
          </a:p>
          <a:p>
            <a:pPr marL="637703" lvl="1" indent="-173919">
              <a:spcBef>
                <a:spcPts val="1217"/>
              </a:spcBef>
              <a:buFont typeface="Courier New" pitchFamily="49" charset="0"/>
              <a:buChar char="o"/>
            </a:pPr>
            <a:r>
              <a:rPr lang="en-US" dirty="0">
                <a:latin typeface="Georgia" pitchFamily="18" charset="0"/>
              </a:rPr>
              <a:t>Establish how and how often you will be in contact to discuss the project.</a:t>
            </a:r>
          </a:p>
          <a:p>
            <a:pPr marL="637703" lvl="1" indent="-173919">
              <a:spcBef>
                <a:spcPts val="1217"/>
              </a:spcBef>
              <a:buFont typeface="Courier New" pitchFamily="49" charset="0"/>
              <a:buChar char="o"/>
            </a:pPr>
            <a:r>
              <a:rPr lang="en-US" dirty="0">
                <a:latin typeface="Georgia" pitchFamily="18" charset="0"/>
              </a:rPr>
              <a:t>Make sure everyone has correct information, such as email addresses for the club presidents and project committees for all partners.</a:t>
            </a:r>
          </a:p>
          <a:p>
            <a:pPr marL="637703" lvl="1" indent="-173919">
              <a:spcBef>
                <a:spcPts val="1217"/>
              </a:spcBef>
              <a:buFont typeface="Courier New" pitchFamily="49" charset="0"/>
              <a:buChar char="o"/>
            </a:pPr>
            <a:r>
              <a:rPr lang="en-US" dirty="0">
                <a:latin typeface="Georgia" pitchFamily="18" charset="0"/>
              </a:rPr>
              <a:t>Set up an alternate plan for communication, such as using a webinar, social media, or a teleconference.</a:t>
            </a:r>
          </a:p>
          <a:p>
            <a:pPr>
              <a:spcBef>
                <a:spcPts val="1217"/>
              </a:spcBef>
            </a:pPr>
            <a:endParaRPr lang="en-US" dirty="0">
              <a:latin typeface="Georgia" pitchFamily="18" charset="0"/>
            </a:endParaRPr>
          </a:p>
          <a:p>
            <a:pPr>
              <a:spcBef>
                <a:spcPts val="1217"/>
              </a:spcBef>
            </a:pPr>
            <a:r>
              <a:rPr lang="en-US" dirty="0">
                <a:latin typeface="Georgia" pitchFamily="18" charset="0"/>
              </a:rPr>
              <a:t>Discussion questions:</a:t>
            </a:r>
          </a:p>
          <a:p>
            <a:pPr marL="173919" indent="-173919">
              <a:spcBef>
                <a:spcPts val="1217"/>
              </a:spcBef>
              <a:buFont typeface="Arial" pitchFamily="34" charset="0"/>
              <a:buChar char="•"/>
            </a:pPr>
            <a:r>
              <a:rPr lang="en-US" dirty="0">
                <a:latin typeface="Georgia" pitchFamily="18" charset="0"/>
              </a:rPr>
              <a:t>What methods have you used to find project partners? </a:t>
            </a:r>
          </a:p>
          <a:p>
            <a:pPr marL="173919" indent="-173919">
              <a:spcBef>
                <a:spcPts val="1217"/>
              </a:spcBef>
              <a:buFont typeface="Arial" pitchFamily="34" charset="0"/>
              <a:buChar char="•"/>
            </a:pPr>
            <a:r>
              <a:rPr lang="en-US" dirty="0">
                <a:latin typeface="Georgia" pitchFamily="18" charset="0"/>
              </a:rPr>
              <a:t>What communication strategies worked well for maintaining communication with project partners?</a:t>
            </a:r>
          </a:p>
        </p:txBody>
      </p:sp>
      <p:sp>
        <p:nvSpPr>
          <p:cNvPr id="4" name="Slide Number Placeholder 3"/>
          <p:cNvSpPr>
            <a:spLocks noGrp="1"/>
          </p:cNvSpPr>
          <p:nvPr>
            <p:ph type="sldNum" sz="quarter" idx="10"/>
          </p:nvPr>
        </p:nvSpPr>
        <p:spPr/>
        <p:txBody>
          <a:bodyPr/>
          <a:lstStyle/>
          <a:p>
            <a:fld id="{2B7D148C-4E1D-4E94-B839-C988F3D91C15}" type="slidenum">
              <a:rPr lang="en-US" smtClean="0">
                <a:solidFill>
                  <a:prstClr val="black"/>
                </a:solidFill>
              </a:rPr>
              <a:pPr/>
              <a:t>32</a:t>
            </a:fld>
            <a:endParaRPr lang="en-US" dirty="0">
              <a:solidFill>
                <a:prstClr val="black"/>
              </a:solidFill>
            </a:endParaRPr>
          </a:p>
        </p:txBody>
      </p:sp>
    </p:spTree>
    <p:extLst>
      <p:ext uri="{BB962C8B-B14F-4D97-AF65-F5344CB8AC3E}">
        <p14:creationId xmlns:p14="http://schemas.microsoft.com/office/powerpoint/2010/main" val="380858754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B7D148C-4E1D-4E94-B839-C988F3D91C15}" type="slidenum">
              <a:rPr lang="en-US" smtClean="0">
                <a:solidFill>
                  <a:prstClr val="black"/>
                </a:solidFill>
              </a:rPr>
              <a:pPr/>
              <a:t>33</a:t>
            </a:fld>
            <a:endParaRPr lang="en-US" dirty="0">
              <a:solidFill>
                <a:prstClr val="black"/>
              </a:solidFill>
            </a:endParaRPr>
          </a:p>
        </p:txBody>
      </p:sp>
    </p:spTree>
    <p:extLst>
      <p:ext uri="{BB962C8B-B14F-4D97-AF65-F5344CB8AC3E}">
        <p14:creationId xmlns:p14="http://schemas.microsoft.com/office/powerpoint/2010/main" val="278592060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1217"/>
              </a:spcBef>
            </a:pPr>
            <a:endParaRPr lang="en-US" dirty="0">
              <a:latin typeface="Times New Roman"/>
              <a:ea typeface="Times New Roman"/>
            </a:endParaRPr>
          </a:p>
        </p:txBody>
      </p:sp>
      <p:sp>
        <p:nvSpPr>
          <p:cNvPr id="4" name="Slide Number Placeholder 3"/>
          <p:cNvSpPr>
            <a:spLocks noGrp="1"/>
          </p:cNvSpPr>
          <p:nvPr>
            <p:ph type="sldNum" sz="quarter" idx="10"/>
          </p:nvPr>
        </p:nvSpPr>
        <p:spPr/>
        <p:txBody>
          <a:bodyPr/>
          <a:lstStyle/>
          <a:p>
            <a:fld id="{2B7D148C-4E1D-4E94-B839-C988F3D91C15}" type="slidenum">
              <a:rPr lang="en-US" smtClean="0">
                <a:solidFill>
                  <a:prstClr val="black"/>
                </a:solidFill>
              </a:rPr>
              <a:pPr/>
              <a:t>34</a:t>
            </a:fld>
            <a:endParaRPr lang="en-US" dirty="0">
              <a:solidFill>
                <a:prstClr val="black"/>
              </a:solidFill>
            </a:endParaRPr>
          </a:p>
        </p:txBody>
      </p:sp>
    </p:spTree>
    <p:extLst>
      <p:ext uri="{BB962C8B-B14F-4D97-AF65-F5344CB8AC3E}">
        <p14:creationId xmlns:p14="http://schemas.microsoft.com/office/powerpoint/2010/main" val="380858754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1217"/>
              </a:spcBef>
            </a:pPr>
            <a:endParaRPr lang="en-US" dirty="0">
              <a:latin typeface="Times New Roman"/>
              <a:ea typeface="Times New Roman"/>
            </a:endParaRPr>
          </a:p>
        </p:txBody>
      </p:sp>
      <p:sp>
        <p:nvSpPr>
          <p:cNvPr id="4" name="Slide Number Placeholder 3"/>
          <p:cNvSpPr>
            <a:spLocks noGrp="1"/>
          </p:cNvSpPr>
          <p:nvPr>
            <p:ph type="sldNum" sz="quarter" idx="10"/>
          </p:nvPr>
        </p:nvSpPr>
        <p:spPr/>
        <p:txBody>
          <a:bodyPr/>
          <a:lstStyle/>
          <a:p>
            <a:fld id="{2B7D148C-4E1D-4E94-B839-C988F3D91C15}" type="slidenum">
              <a:rPr lang="en-US" smtClean="0">
                <a:solidFill>
                  <a:prstClr val="black"/>
                </a:solidFill>
              </a:rPr>
              <a:pPr/>
              <a:t>35</a:t>
            </a:fld>
            <a:endParaRPr lang="en-US" dirty="0">
              <a:solidFill>
                <a:prstClr val="black"/>
              </a:solidFill>
            </a:endParaRPr>
          </a:p>
        </p:txBody>
      </p:sp>
    </p:spTree>
    <p:extLst>
      <p:ext uri="{BB962C8B-B14F-4D97-AF65-F5344CB8AC3E}">
        <p14:creationId xmlns:p14="http://schemas.microsoft.com/office/powerpoint/2010/main" val="380858754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R="927567">
              <a:spcBef>
                <a:spcPts val="304"/>
              </a:spcBef>
              <a:spcAft>
                <a:spcPts val="304"/>
              </a:spcAft>
            </a:pPr>
            <a:r>
              <a:rPr lang="en-US" dirty="0">
                <a:latin typeface="Georgia" pitchFamily="18" charset="0"/>
                <a:ea typeface="Times New Roman"/>
              </a:rPr>
              <a:t>Speaking points:</a:t>
            </a:r>
          </a:p>
          <a:p>
            <a:pPr marL="173919" marR="927567" indent="-173919" defTabSz="927567">
              <a:spcBef>
                <a:spcPts val="304"/>
              </a:spcBef>
              <a:spcAft>
                <a:spcPts val="304"/>
              </a:spcAft>
              <a:buFont typeface="Arial" pitchFamily="34" charset="0"/>
              <a:buChar char="•"/>
              <a:defRPr/>
            </a:pPr>
            <a:r>
              <a:rPr lang="en-US" dirty="0">
                <a:latin typeface="Georgia" pitchFamily="18" charset="0"/>
                <a:ea typeface="Times New Roman"/>
              </a:rPr>
              <a:t>Clubs must follow standard business practices for managing these funds.</a:t>
            </a:r>
          </a:p>
          <a:p>
            <a:pPr marL="173919" marR="927567" indent="-173919" defTabSz="927567">
              <a:spcBef>
                <a:spcPts val="304"/>
              </a:spcBef>
              <a:spcAft>
                <a:spcPts val="304"/>
              </a:spcAft>
              <a:buFont typeface="Arial" pitchFamily="34" charset="0"/>
              <a:buChar char="•"/>
              <a:defRPr/>
            </a:pPr>
            <a:r>
              <a:rPr lang="en-US" dirty="0">
                <a:latin typeface="Georgia" pitchFamily="18" charset="0"/>
                <a:ea typeface="Times New Roman"/>
              </a:rPr>
              <a:t>It’s important to review financial records to confirm proper use of funds. Good stewardship is achieved by putting systems in place that create clubwide awareness of the use of funds. Widespread knowledge helps prevent mismanagement. </a:t>
            </a:r>
          </a:p>
          <a:p>
            <a:pPr marL="173919" marR="927567" indent="-173919">
              <a:spcBef>
                <a:spcPts val="304"/>
              </a:spcBef>
              <a:spcAft>
                <a:spcPts val="304"/>
              </a:spcAft>
              <a:buFont typeface="Arial" pitchFamily="34" charset="0"/>
              <a:buChar char="•"/>
            </a:pPr>
            <a:r>
              <a:rPr lang="en-US" dirty="0">
                <a:latin typeface="Georgia" pitchFamily="18" charset="0"/>
                <a:ea typeface="Times New Roman"/>
              </a:rPr>
              <a:t>Any irregularities or misuse of grant funds should be reported immediately.</a:t>
            </a:r>
          </a:p>
          <a:p>
            <a:pPr marL="173919" marR="927567" indent="-173919">
              <a:spcBef>
                <a:spcPts val="304"/>
              </a:spcBef>
              <a:spcAft>
                <a:spcPts val="304"/>
              </a:spcAft>
              <a:buFont typeface="Arial" pitchFamily="34" charset="0"/>
              <a:buChar char="•"/>
            </a:pPr>
            <a:r>
              <a:rPr lang="en-US" dirty="0">
                <a:latin typeface="Georgia" pitchFamily="18" charset="0"/>
                <a:ea typeface="Times New Roman"/>
              </a:rPr>
              <a:t>Submit timely, complete, and accurate reports to demonstrate good stewardship of funds to Rotary and all grant partners.</a:t>
            </a:r>
          </a:p>
          <a:p>
            <a:pPr marL="173919" marR="927567" indent="-173919">
              <a:spcBef>
                <a:spcPts val="304"/>
              </a:spcBef>
              <a:spcAft>
                <a:spcPts val="304"/>
              </a:spcAft>
              <a:buFont typeface="Arial" pitchFamily="34" charset="0"/>
              <a:buChar char="•"/>
            </a:pPr>
            <a:r>
              <a:rPr lang="en-US" dirty="0">
                <a:latin typeface="Georgia" pitchFamily="18" charset="0"/>
                <a:ea typeface="Times New Roman"/>
              </a:rPr>
              <a:t>A club’s level of oversight, transparency, and accountability in managing Rotary grant funds affects donors’ confidence in giving to The Rotary Foundation and working with that club on future projects. </a:t>
            </a:r>
          </a:p>
          <a:p>
            <a:pPr marR="927567">
              <a:spcBef>
                <a:spcPts val="304"/>
              </a:spcBef>
              <a:spcAft>
                <a:spcPts val="304"/>
              </a:spcAft>
            </a:pPr>
            <a:endParaRPr lang="en-US" dirty="0">
              <a:latin typeface="Georgia" pitchFamily="18" charset="0"/>
              <a:ea typeface="Times New Roman"/>
            </a:endParaRPr>
          </a:p>
          <a:p>
            <a:pPr marR="927567">
              <a:spcBef>
                <a:spcPts val="304"/>
              </a:spcBef>
              <a:spcAft>
                <a:spcPts val="304"/>
              </a:spcAft>
            </a:pPr>
            <a:endParaRPr lang="en-US" dirty="0">
              <a:latin typeface="Georgia" pitchFamily="18" charset="0"/>
              <a:ea typeface="Times New Roman"/>
            </a:endParaRPr>
          </a:p>
        </p:txBody>
      </p:sp>
      <p:sp>
        <p:nvSpPr>
          <p:cNvPr id="4" name="Slide Number Placeholder 3"/>
          <p:cNvSpPr>
            <a:spLocks noGrp="1"/>
          </p:cNvSpPr>
          <p:nvPr>
            <p:ph type="sldNum" sz="quarter" idx="10"/>
          </p:nvPr>
        </p:nvSpPr>
        <p:spPr/>
        <p:txBody>
          <a:bodyPr/>
          <a:lstStyle/>
          <a:p>
            <a:fld id="{2B7D148C-4E1D-4E94-B839-C988F3D91C15}" type="slidenum">
              <a:rPr lang="en-US" smtClean="0">
                <a:solidFill>
                  <a:prstClr val="black"/>
                </a:solidFill>
              </a:rPr>
              <a:pPr/>
              <a:t>36</a:t>
            </a:fld>
            <a:endParaRPr lang="en-US" dirty="0">
              <a:solidFill>
                <a:prstClr val="black"/>
              </a:solidFill>
            </a:endParaRPr>
          </a:p>
        </p:txBody>
      </p:sp>
    </p:spTree>
    <p:extLst>
      <p:ext uri="{BB962C8B-B14F-4D97-AF65-F5344CB8AC3E}">
        <p14:creationId xmlns:p14="http://schemas.microsoft.com/office/powerpoint/2010/main" val="380858754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Georgia" pitchFamily="18" charset="0"/>
              </a:rPr>
              <a:t>Speaking points:</a:t>
            </a:r>
          </a:p>
          <a:p>
            <a:pPr marL="173919" indent="-173919">
              <a:buFont typeface="Arial" pitchFamily="34" charset="0"/>
              <a:buChar char="•"/>
            </a:pPr>
            <a:r>
              <a:rPr lang="en-US" dirty="0">
                <a:latin typeface="Georgia" pitchFamily="18" charset="0"/>
              </a:rPr>
              <a:t>Your club should have a club-controlled bank account used only for grant funds. A separate account should be opened for each club-sponsored global grant. This will assist you with keeping accurate financial records. Have a plan in place to transfer custody of the club’s account in case a signatory is no longer able to perform his or her duties. </a:t>
            </a:r>
          </a:p>
          <a:p>
            <a:pPr marL="173919" indent="-173919">
              <a:buFont typeface="Arial" pitchFamily="34" charset="0"/>
              <a:buChar char="•"/>
            </a:pPr>
            <a:r>
              <a:rPr lang="en-US" dirty="0">
                <a:latin typeface="Georgia" pitchFamily="18" charset="0"/>
              </a:rPr>
              <a:t>Once your club receives grant funds, it is important to have a plan for distributing and tracking funds. For example, if you are sponsoring a scholar, the plan should specify when and how your club will distribute the funds to the scholar.</a:t>
            </a:r>
          </a:p>
          <a:p>
            <a:pPr marL="173919" indent="-173919">
              <a:buFont typeface="Arial" pitchFamily="34" charset="0"/>
              <a:buChar char="•"/>
            </a:pPr>
            <a:r>
              <a:rPr lang="en-US" dirty="0">
                <a:latin typeface="Georgia" pitchFamily="18" charset="0"/>
              </a:rPr>
              <a:t>Expenditures should be made using a traceable method such as a check or a bank card.</a:t>
            </a:r>
          </a:p>
          <a:p>
            <a:pPr marL="173919" indent="-173919">
              <a:buFont typeface="Arial" pitchFamily="34" charset="0"/>
              <a:buChar char="•"/>
            </a:pPr>
            <a:r>
              <a:rPr lang="en-US" dirty="0">
                <a:latin typeface="Georgia" pitchFamily="18" charset="0"/>
              </a:rPr>
              <a:t>Keep track of transaction details.</a:t>
            </a:r>
          </a:p>
          <a:p>
            <a:pPr marL="173919" indent="-173919">
              <a:buFont typeface="Arial" pitchFamily="34" charset="0"/>
              <a:buChar char="•"/>
            </a:pPr>
            <a:r>
              <a:rPr lang="en-US" dirty="0">
                <a:latin typeface="Georgia" pitchFamily="18" charset="0"/>
              </a:rPr>
              <a:t>Laws in some countries and regions may be more stringent than Rotary requirements. Know your local laws and follow them. When local laws are less stringent than Rotary requirements, be sure to adhere to Rotary requirements.</a:t>
            </a:r>
          </a:p>
          <a:p>
            <a:endParaRPr lang="en-US" dirty="0">
              <a:latin typeface="Georgia" pitchFamily="18" charset="0"/>
            </a:endParaRPr>
          </a:p>
          <a:p>
            <a:r>
              <a:rPr lang="en-US" dirty="0">
                <a:latin typeface="Georgia" pitchFamily="18" charset="0"/>
              </a:rPr>
              <a:t>Discussion questions:</a:t>
            </a:r>
          </a:p>
          <a:p>
            <a:pPr marL="173919" indent="-173919">
              <a:buFont typeface="Arial" pitchFamily="34" charset="0"/>
              <a:buChar char="•"/>
            </a:pPr>
            <a:r>
              <a:rPr lang="en-US" dirty="0">
                <a:latin typeface="Georgia" pitchFamily="18" charset="0"/>
              </a:rPr>
              <a:t>What are the benefits of a financial management plan?</a:t>
            </a:r>
          </a:p>
          <a:p>
            <a:pPr marL="173919" indent="-173919">
              <a:buFont typeface="Arial" pitchFamily="34" charset="0"/>
              <a:buChar char="•"/>
            </a:pPr>
            <a:r>
              <a:rPr lang="en-US" dirty="0">
                <a:latin typeface="Georgia" pitchFamily="18" charset="0"/>
              </a:rPr>
              <a:t>Who is responsible for your club’s financial management plan?</a:t>
            </a:r>
          </a:p>
        </p:txBody>
      </p:sp>
      <p:sp>
        <p:nvSpPr>
          <p:cNvPr id="4" name="Slide Number Placeholder 3"/>
          <p:cNvSpPr>
            <a:spLocks noGrp="1"/>
          </p:cNvSpPr>
          <p:nvPr>
            <p:ph type="sldNum" sz="quarter" idx="10"/>
          </p:nvPr>
        </p:nvSpPr>
        <p:spPr/>
        <p:txBody>
          <a:bodyPr/>
          <a:lstStyle/>
          <a:p>
            <a:fld id="{2B7D148C-4E1D-4E94-B839-C988F3D91C15}" type="slidenum">
              <a:rPr lang="en-US" smtClean="0">
                <a:solidFill>
                  <a:prstClr val="black"/>
                </a:solidFill>
              </a:rPr>
              <a:pPr/>
              <a:t>37</a:t>
            </a:fld>
            <a:endParaRPr lang="en-US" dirty="0">
              <a:solidFill>
                <a:prstClr val="black"/>
              </a:solidFill>
            </a:endParaRPr>
          </a:p>
        </p:txBody>
      </p:sp>
    </p:spTree>
    <p:extLst>
      <p:ext uri="{BB962C8B-B14F-4D97-AF65-F5344CB8AC3E}">
        <p14:creationId xmlns:p14="http://schemas.microsoft.com/office/powerpoint/2010/main" val="380858754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Georgia" pitchFamily="18" charset="0"/>
              </a:rPr>
              <a:t>Speaking points:</a:t>
            </a:r>
          </a:p>
          <a:p>
            <a:pPr marL="173919" indent="-173919" defTabSz="927567">
              <a:buFont typeface="Arial" pitchFamily="34" charset="0"/>
              <a:buChar char="•"/>
              <a:defRPr/>
            </a:pPr>
            <a:r>
              <a:rPr lang="en-US" dirty="0">
                <a:latin typeface="Georgia" pitchFamily="18" charset="0"/>
              </a:rPr>
              <a:t>Reporting is a requirement, and it is a key component of proper stewardship and grant management. </a:t>
            </a:r>
          </a:p>
          <a:p>
            <a:pPr marL="173919" indent="-173919" defTabSz="927567">
              <a:buFont typeface="Arial" pitchFamily="34" charset="0"/>
              <a:buChar char="•"/>
              <a:defRPr/>
            </a:pPr>
            <a:r>
              <a:rPr lang="en-US" dirty="0">
                <a:latin typeface="Georgia" pitchFamily="18" charset="0"/>
              </a:rPr>
              <a:t>If a club has already completed an evaluation of the project and maintained records in accordance with the club memorandum of understanding, completing Rotary’s reporting requirements is simple.</a:t>
            </a:r>
          </a:p>
          <a:p>
            <a:pPr marL="173919" indent="-173919">
              <a:buFont typeface="Arial" pitchFamily="34" charset="0"/>
              <a:buChar char="•"/>
            </a:pPr>
            <a:r>
              <a:rPr lang="en-US" dirty="0">
                <a:latin typeface="Georgia" pitchFamily="18" charset="0"/>
              </a:rPr>
              <a:t>Reporting verifies that grants were managed properly and implemented in accordance with Rotary grant policies.</a:t>
            </a:r>
          </a:p>
          <a:p>
            <a:pPr marL="173919" indent="-173919">
              <a:buFont typeface="Arial" pitchFamily="34" charset="0"/>
              <a:buChar char="•"/>
            </a:pPr>
            <a:r>
              <a:rPr lang="en-US" dirty="0">
                <a:latin typeface="Georgia" pitchFamily="18" charset="0"/>
              </a:rPr>
              <a:t>It also provides an opportunity for communication between partners, building the trust necessary to continue the partnership in support of future projects.</a:t>
            </a:r>
          </a:p>
          <a:p>
            <a:pPr marL="173919" indent="-173919">
              <a:buFont typeface="Arial" pitchFamily="34" charset="0"/>
              <a:buChar char="•"/>
            </a:pPr>
            <a:r>
              <a:rPr lang="en-US" dirty="0">
                <a:latin typeface="Georgia" pitchFamily="18" charset="0"/>
              </a:rPr>
              <a:t>Reporting allows project partners and the Foundation to celebrate successes and learn from challenges.</a:t>
            </a:r>
          </a:p>
          <a:p>
            <a:pPr marL="173919" indent="-173919">
              <a:buFont typeface="Arial" pitchFamily="34" charset="0"/>
              <a:buChar char="•"/>
            </a:pPr>
            <a:r>
              <a:rPr lang="en-US" dirty="0">
                <a:latin typeface="Georgia" pitchFamily="18" charset="0"/>
              </a:rPr>
              <a:t>It encourages future giving, because donors are confident that their funds have been used as intended.</a:t>
            </a:r>
          </a:p>
          <a:p>
            <a:pPr marL="173919" indent="-173919">
              <a:buFont typeface="Arial" pitchFamily="34" charset="0"/>
              <a:buChar char="•"/>
            </a:pPr>
            <a:r>
              <a:rPr lang="en-US" dirty="0">
                <a:latin typeface="Georgia" pitchFamily="18" charset="0"/>
              </a:rPr>
              <a:t>It provides valuable evaluation data that the Foundation uses to improve its grant making.</a:t>
            </a:r>
          </a:p>
          <a:p>
            <a:pPr marL="173919" indent="-173919">
              <a:buFont typeface="Arial" pitchFamily="34" charset="0"/>
              <a:buChar char="•"/>
            </a:pPr>
            <a:r>
              <a:rPr lang="en-US" dirty="0">
                <a:latin typeface="Georgia" pitchFamily="18" charset="0"/>
              </a:rPr>
              <a:t>It allows Rotary to demonstrate to current and future donors its effectiveness and the impact of its grants. </a:t>
            </a:r>
          </a:p>
          <a:p>
            <a:pPr marL="173919" indent="-173919">
              <a:buFont typeface="Arial" pitchFamily="34" charset="0"/>
              <a:buChar char="•"/>
            </a:pPr>
            <a:r>
              <a:rPr lang="en-US" dirty="0">
                <a:latin typeface="Georgia" pitchFamily="18" charset="0"/>
              </a:rPr>
              <a:t>It allows project outcomes in each area of focus to be aggregated and marketed to Rotary’s audiences.</a:t>
            </a:r>
          </a:p>
          <a:p>
            <a:endParaRPr lang="en-US" dirty="0">
              <a:latin typeface="Georgia" pitchFamily="18" charset="0"/>
            </a:endParaRPr>
          </a:p>
        </p:txBody>
      </p:sp>
      <p:sp>
        <p:nvSpPr>
          <p:cNvPr id="4" name="Slide Number Placeholder 3"/>
          <p:cNvSpPr>
            <a:spLocks noGrp="1"/>
          </p:cNvSpPr>
          <p:nvPr>
            <p:ph type="sldNum" sz="quarter" idx="10"/>
          </p:nvPr>
        </p:nvSpPr>
        <p:spPr/>
        <p:txBody>
          <a:bodyPr/>
          <a:lstStyle/>
          <a:p>
            <a:fld id="{2B7D148C-4E1D-4E94-B839-C988F3D91C15}" type="slidenum">
              <a:rPr lang="en-US" smtClean="0">
                <a:solidFill>
                  <a:prstClr val="black"/>
                </a:solidFill>
              </a:rPr>
              <a:pPr/>
              <a:t>38</a:t>
            </a:fld>
            <a:endParaRPr lang="en-US" dirty="0">
              <a:solidFill>
                <a:prstClr val="black"/>
              </a:solidFill>
            </a:endParaRPr>
          </a:p>
        </p:txBody>
      </p:sp>
    </p:spTree>
    <p:extLst>
      <p:ext uri="{BB962C8B-B14F-4D97-AF65-F5344CB8AC3E}">
        <p14:creationId xmlns:p14="http://schemas.microsoft.com/office/powerpoint/2010/main" val="380858754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Georgia" pitchFamily="18" charset="0"/>
              </a:rPr>
              <a:t>Speaking points:</a:t>
            </a:r>
          </a:p>
          <a:p>
            <a:pPr marL="173919" indent="-173919">
              <a:buFont typeface="Arial" pitchFamily="34" charset="0"/>
              <a:buChar char="•"/>
            </a:pPr>
            <a:r>
              <a:rPr lang="en-US" dirty="0">
                <a:latin typeface="Georgia" pitchFamily="18" charset="0"/>
              </a:rPr>
              <a:t>Explain your district’s reporting requirements.</a:t>
            </a:r>
          </a:p>
          <a:p>
            <a:pPr marL="173919" indent="-173919">
              <a:buFont typeface="Arial" pitchFamily="34" charset="0"/>
              <a:buChar char="•"/>
            </a:pPr>
            <a:r>
              <a:rPr lang="en-US" dirty="0">
                <a:latin typeface="Georgia" pitchFamily="18" charset="0"/>
              </a:rPr>
              <a:t>These requirements might include: </a:t>
            </a:r>
          </a:p>
          <a:p>
            <a:pPr marL="637703" lvl="1" indent="-173919">
              <a:buFont typeface="Courier New" pitchFamily="49" charset="0"/>
              <a:buChar char="o"/>
            </a:pPr>
            <a:r>
              <a:rPr lang="en-US" dirty="0">
                <a:latin typeface="Georgia" pitchFamily="18" charset="0"/>
              </a:rPr>
              <a:t>When reports must be submitted (relative to when the funds were received) and how often</a:t>
            </a:r>
          </a:p>
          <a:p>
            <a:pPr marL="637703" lvl="1" indent="-173919">
              <a:buFont typeface="Courier New" pitchFamily="49" charset="0"/>
              <a:buChar char="o"/>
            </a:pPr>
            <a:r>
              <a:rPr lang="en-US" dirty="0">
                <a:latin typeface="Georgia" pitchFamily="18" charset="0"/>
              </a:rPr>
              <a:t>How reports should be submitted (to whom and using what form)</a:t>
            </a:r>
          </a:p>
          <a:p>
            <a:pPr marL="637703" lvl="1" indent="-173919">
              <a:buFont typeface="Courier New" pitchFamily="49" charset="0"/>
              <a:buChar char="o"/>
            </a:pPr>
            <a:r>
              <a:rPr lang="en-US" dirty="0">
                <a:latin typeface="Georgia" pitchFamily="18" charset="0"/>
              </a:rPr>
              <a:t>What reports should include (type of information and attachments, such as financial documentation) </a:t>
            </a:r>
          </a:p>
          <a:p>
            <a:pPr marL="173919" indent="-173919">
              <a:buFont typeface="Arial" pitchFamily="34" charset="0"/>
              <a:buChar char="•"/>
            </a:pPr>
            <a:endParaRPr lang="en-US" dirty="0">
              <a:latin typeface="Georgia" pitchFamily="18" charset="0"/>
            </a:endParaRPr>
          </a:p>
        </p:txBody>
      </p:sp>
      <p:sp>
        <p:nvSpPr>
          <p:cNvPr id="4" name="Slide Number Placeholder 3"/>
          <p:cNvSpPr>
            <a:spLocks noGrp="1"/>
          </p:cNvSpPr>
          <p:nvPr>
            <p:ph type="sldNum" sz="quarter" idx="10"/>
          </p:nvPr>
        </p:nvSpPr>
        <p:spPr/>
        <p:txBody>
          <a:bodyPr/>
          <a:lstStyle/>
          <a:p>
            <a:fld id="{2B7D148C-4E1D-4E94-B839-C988F3D91C15}" type="slidenum">
              <a:rPr lang="en-US" smtClean="0">
                <a:solidFill>
                  <a:prstClr val="black"/>
                </a:solidFill>
              </a:rPr>
              <a:pPr/>
              <a:t>39</a:t>
            </a:fld>
            <a:endParaRPr lang="en-US" dirty="0">
              <a:solidFill>
                <a:prstClr val="black"/>
              </a:solidFill>
            </a:endParaRPr>
          </a:p>
        </p:txBody>
      </p:sp>
    </p:spTree>
    <p:extLst>
      <p:ext uri="{BB962C8B-B14F-4D97-AF65-F5344CB8AC3E}">
        <p14:creationId xmlns:p14="http://schemas.microsoft.com/office/powerpoint/2010/main" val="38085875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R="927567">
              <a:spcBef>
                <a:spcPts val="304"/>
              </a:spcBef>
              <a:spcAft>
                <a:spcPts val="304"/>
              </a:spcAft>
            </a:pPr>
            <a:endParaRPr lang="en-US" dirty="0">
              <a:latin typeface="Times New Roman"/>
              <a:ea typeface="Times New Roman"/>
            </a:endParaRPr>
          </a:p>
        </p:txBody>
      </p:sp>
      <p:sp>
        <p:nvSpPr>
          <p:cNvPr id="4" name="Slide Number Placeholder 3"/>
          <p:cNvSpPr>
            <a:spLocks noGrp="1"/>
          </p:cNvSpPr>
          <p:nvPr>
            <p:ph type="sldNum" sz="quarter" idx="10"/>
          </p:nvPr>
        </p:nvSpPr>
        <p:spPr/>
        <p:txBody>
          <a:bodyPr/>
          <a:lstStyle/>
          <a:p>
            <a:fld id="{2B7D148C-4E1D-4E94-B839-C988F3D91C15}" type="slidenum">
              <a:rPr lang="en-US" smtClean="0"/>
              <a:t>4</a:t>
            </a:fld>
            <a:endParaRPr lang="en-US" dirty="0"/>
          </a:p>
        </p:txBody>
      </p:sp>
    </p:spTree>
    <p:extLst>
      <p:ext uri="{BB962C8B-B14F-4D97-AF65-F5344CB8AC3E}">
        <p14:creationId xmlns:p14="http://schemas.microsoft.com/office/powerpoint/2010/main" val="380858754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3919" indent="-173919">
              <a:buFont typeface="Arial" pitchFamily="34" charset="0"/>
              <a:buChar char="•"/>
            </a:pPr>
            <a:endParaRPr lang="en-US" dirty="0">
              <a:latin typeface="Georgia" pitchFamily="18" charset="0"/>
            </a:endParaRPr>
          </a:p>
        </p:txBody>
      </p:sp>
      <p:sp>
        <p:nvSpPr>
          <p:cNvPr id="4" name="Slide Number Placeholder 3"/>
          <p:cNvSpPr>
            <a:spLocks noGrp="1"/>
          </p:cNvSpPr>
          <p:nvPr>
            <p:ph type="sldNum" sz="quarter" idx="10"/>
          </p:nvPr>
        </p:nvSpPr>
        <p:spPr/>
        <p:txBody>
          <a:bodyPr/>
          <a:lstStyle/>
          <a:p>
            <a:fld id="{2B7D148C-4E1D-4E94-B839-C988F3D91C15}" type="slidenum">
              <a:rPr lang="en-US" smtClean="0">
                <a:solidFill>
                  <a:prstClr val="black"/>
                </a:solidFill>
              </a:rPr>
              <a:pPr/>
              <a:t>40</a:t>
            </a:fld>
            <a:endParaRPr lang="en-US" dirty="0">
              <a:solidFill>
                <a:prstClr val="black"/>
              </a:solidFill>
            </a:endParaRPr>
          </a:p>
        </p:txBody>
      </p:sp>
    </p:spTree>
    <p:extLst>
      <p:ext uri="{BB962C8B-B14F-4D97-AF65-F5344CB8AC3E}">
        <p14:creationId xmlns:p14="http://schemas.microsoft.com/office/powerpoint/2010/main" val="380858754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3919" indent="-173919">
              <a:buFont typeface="Arial" pitchFamily="34" charset="0"/>
              <a:buChar char="•"/>
            </a:pPr>
            <a:endParaRPr lang="en-US" dirty="0">
              <a:latin typeface="Georgia" pitchFamily="18" charset="0"/>
            </a:endParaRPr>
          </a:p>
        </p:txBody>
      </p:sp>
      <p:sp>
        <p:nvSpPr>
          <p:cNvPr id="4" name="Slide Number Placeholder 3"/>
          <p:cNvSpPr>
            <a:spLocks noGrp="1"/>
          </p:cNvSpPr>
          <p:nvPr>
            <p:ph type="sldNum" sz="quarter" idx="10"/>
          </p:nvPr>
        </p:nvSpPr>
        <p:spPr/>
        <p:txBody>
          <a:bodyPr/>
          <a:lstStyle/>
          <a:p>
            <a:fld id="{2B7D148C-4E1D-4E94-B839-C988F3D91C15}" type="slidenum">
              <a:rPr lang="en-US" smtClean="0">
                <a:solidFill>
                  <a:prstClr val="black"/>
                </a:solidFill>
              </a:rPr>
              <a:pPr/>
              <a:t>41</a:t>
            </a:fld>
            <a:endParaRPr lang="en-US" dirty="0">
              <a:solidFill>
                <a:prstClr val="black"/>
              </a:solidFill>
            </a:endParaRPr>
          </a:p>
        </p:txBody>
      </p:sp>
    </p:spTree>
    <p:extLst>
      <p:ext uri="{BB962C8B-B14F-4D97-AF65-F5344CB8AC3E}">
        <p14:creationId xmlns:p14="http://schemas.microsoft.com/office/powerpoint/2010/main" val="380858754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Georgia" pitchFamily="18" charset="0"/>
              </a:rPr>
              <a:t>Speaking points:</a:t>
            </a:r>
          </a:p>
          <a:p>
            <a:pPr marL="173919" indent="-173919">
              <a:buFont typeface="Arial" pitchFamily="34" charset="0"/>
              <a:buChar char="•"/>
            </a:pPr>
            <a:r>
              <a:rPr lang="en-US" dirty="0">
                <a:latin typeface="Georgia" pitchFamily="18" charset="0"/>
              </a:rPr>
              <a:t>Progress reports must be submitted within 12 months of receiving the first global grant payment and every 12 months afterward. </a:t>
            </a:r>
          </a:p>
          <a:p>
            <a:pPr marL="173919" indent="-173919">
              <a:buFont typeface="Arial" pitchFamily="34" charset="0"/>
              <a:buChar char="•"/>
            </a:pPr>
            <a:r>
              <a:rPr lang="en-US" dirty="0">
                <a:latin typeface="Georgia" pitchFamily="18" charset="0"/>
              </a:rPr>
              <a:t>The final report must be submitted within two months of completing the project or activity.</a:t>
            </a:r>
          </a:p>
          <a:p>
            <a:pPr marL="173919" indent="-173919">
              <a:buFont typeface="Arial" pitchFamily="34" charset="0"/>
              <a:buChar char="•"/>
            </a:pPr>
            <a:r>
              <a:rPr lang="en-US" dirty="0">
                <a:latin typeface="Georgia" pitchFamily="18" charset="0"/>
              </a:rPr>
              <a:t>Unused grant funds may be used for additional eligible and Foundation-approved expenses. Changes to a project must be approved by Rotary. Any unused funds returned to Rotary will be credited to the World Fund.</a:t>
            </a:r>
          </a:p>
          <a:p>
            <a:endParaRPr lang="en-US" dirty="0">
              <a:latin typeface="Georgia" pitchFamily="18" charset="0"/>
            </a:endParaRPr>
          </a:p>
          <a:p>
            <a:endParaRPr lang="en-US" dirty="0">
              <a:latin typeface="Georgia" pitchFamily="18" charset="0"/>
            </a:endParaRPr>
          </a:p>
          <a:p>
            <a:endParaRPr lang="en-US" dirty="0">
              <a:latin typeface="Georgia" pitchFamily="18" charset="0"/>
            </a:endParaRPr>
          </a:p>
        </p:txBody>
      </p:sp>
      <p:sp>
        <p:nvSpPr>
          <p:cNvPr id="4" name="Slide Number Placeholder 3"/>
          <p:cNvSpPr>
            <a:spLocks noGrp="1"/>
          </p:cNvSpPr>
          <p:nvPr>
            <p:ph type="sldNum" sz="quarter" idx="10"/>
          </p:nvPr>
        </p:nvSpPr>
        <p:spPr/>
        <p:txBody>
          <a:bodyPr/>
          <a:lstStyle/>
          <a:p>
            <a:fld id="{2B7D148C-4E1D-4E94-B839-C988F3D91C15}" type="slidenum">
              <a:rPr lang="en-US" smtClean="0">
                <a:solidFill>
                  <a:prstClr val="black"/>
                </a:solidFill>
              </a:rPr>
              <a:pPr/>
              <a:t>42</a:t>
            </a:fld>
            <a:endParaRPr lang="en-US" dirty="0">
              <a:solidFill>
                <a:prstClr val="black"/>
              </a:solidFill>
            </a:endParaRPr>
          </a:p>
        </p:txBody>
      </p:sp>
    </p:spTree>
    <p:extLst>
      <p:ext uri="{BB962C8B-B14F-4D97-AF65-F5344CB8AC3E}">
        <p14:creationId xmlns:p14="http://schemas.microsoft.com/office/powerpoint/2010/main" val="380858754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Georgia" pitchFamily="18" charset="0"/>
              </a:rPr>
              <a:t>Speaking points:</a:t>
            </a:r>
          </a:p>
          <a:p>
            <a:pPr marL="173919" indent="-173919">
              <a:buFont typeface="Arial" pitchFamily="34" charset="0"/>
              <a:buChar char="•"/>
            </a:pPr>
            <a:r>
              <a:rPr lang="en-US" dirty="0">
                <a:latin typeface="Georgia" pitchFamily="18" charset="0"/>
              </a:rPr>
              <a:t>All documents should be accessible to everyone in the club. For example:</a:t>
            </a:r>
          </a:p>
          <a:p>
            <a:pPr marL="637703" lvl="1" indent="-173919">
              <a:buFont typeface="Courier New" pitchFamily="49" charset="0"/>
              <a:buChar char="o"/>
            </a:pPr>
            <a:r>
              <a:rPr lang="en-US" dirty="0">
                <a:latin typeface="Georgia" pitchFamily="18" charset="0"/>
              </a:rPr>
              <a:t>Keep documents in a binder or a file system, or</a:t>
            </a:r>
          </a:p>
          <a:p>
            <a:pPr marL="637703" lvl="1" indent="-173919">
              <a:buFont typeface="Courier New" pitchFamily="49" charset="0"/>
              <a:buChar char="o"/>
            </a:pPr>
            <a:r>
              <a:rPr lang="en-US" dirty="0">
                <a:latin typeface="Georgia" pitchFamily="18" charset="0"/>
              </a:rPr>
              <a:t>Scan documents and save them electronically to a shared network</a:t>
            </a:r>
          </a:p>
          <a:p>
            <a:pPr marL="173919" indent="-173919">
              <a:buFont typeface="Arial" pitchFamily="34" charset="0"/>
              <a:buChar char="•"/>
            </a:pPr>
            <a:r>
              <a:rPr lang="en-US" dirty="0">
                <a:latin typeface="Georgia" pitchFamily="18" charset="0"/>
              </a:rPr>
              <a:t>Documents must be retained for a minimum of five years -- or longer if local law requires it. </a:t>
            </a:r>
          </a:p>
          <a:p>
            <a:endParaRPr lang="en-US" dirty="0">
              <a:latin typeface="Georgia" pitchFamily="18" charset="0"/>
            </a:endParaRPr>
          </a:p>
          <a:p>
            <a:r>
              <a:rPr lang="en-US" dirty="0">
                <a:latin typeface="Georgia" pitchFamily="18" charset="0"/>
              </a:rPr>
              <a:t>Discussion questions:</a:t>
            </a:r>
          </a:p>
          <a:p>
            <a:pPr marL="173919" indent="-173919">
              <a:buFont typeface="Arial" pitchFamily="34" charset="0"/>
              <a:buChar char="•"/>
            </a:pPr>
            <a:r>
              <a:rPr lang="en-US" dirty="0">
                <a:latin typeface="Georgia" pitchFamily="18" charset="0"/>
              </a:rPr>
              <a:t>What is your club’s system for document retention?</a:t>
            </a:r>
          </a:p>
          <a:p>
            <a:pPr marL="173919" indent="-173919">
              <a:buFont typeface="Arial" pitchFamily="34" charset="0"/>
              <a:buChar char="•"/>
            </a:pPr>
            <a:r>
              <a:rPr lang="en-US" dirty="0">
                <a:latin typeface="Georgia" pitchFamily="18" charset="0"/>
              </a:rPr>
              <a:t>What types of documents need to be retained?</a:t>
            </a:r>
          </a:p>
        </p:txBody>
      </p:sp>
      <p:sp>
        <p:nvSpPr>
          <p:cNvPr id="4" name="Slide Number Placeholder 3"/>
          <p:cNvSpPr>
            <a:spLocks noGrp="1"/>
          </p:cNvSpPr>
          <p:nvPr>
            <p:ph type="sldNum" sz="quarter" idx="10"/>
          </p:nvPr>
        </p:nvSpPr>
        <p:spPr/>
        <p:txBody>
          <a:bodyPr/>
          <a:lstStyle/>
          <a:p>
            <a:fld id="{2B7D148C-4E1D-4E94-B839-C988F3D91C15}" type="slidenum">
              <a:rPr lang="en-US" smtClean="0">
                <a:solidFill>
                  <a:prstClr val="black"/>
                </a:solidFill>
              </a:rPr>
              <a:pPr/>
              <a:t>43</a:t>
            </a:fld>
            <a:endParaRPr lang="en-US" dirty="0">
              <a:solidFill>
                <a:prstClr val="black"/>
              </a:solidFill>
            </a:endParaRPr>
          </a:p>
        </p:txBody>
      </p:sp>
    </p:spTree>
    <p:extLst>
      <p:ext uri="{BB962C8B-B14F-4D97-AF65-F5344CB8AC3E}">
        <p14:creationId xmlns:p14="http://schemas.microsoft.com/office/powerpoint/2010/main" val="380858754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Georgia" pitchFamily="18" charset="0"/>
              </a:rPr>
              <a:t>Speaking points:</a:t>
            </a:r>
          </a:p>
          <a:p>
            <a:pPr marL="173919" indent="-173919" defTabSz="927567">
              <a:buFont typeface="Arial" pitchFamily="34" charset="0"/>
              <a:buChar char="•"/>
              <a:defRPr/>
            </a:pPr>
            <a:r>
              <a:rPr lang="en-US" dirty="0">
                <a:latin typeface="Georgia" pitchFamily="18" charset="0"/>
              </a:rPr>
              <a:t>Clubs must qualify to receive Rotary Foundation global and packaged grant funds. The process ensures that clubs are aware of all Rotary requirements before receiving grant funds and provides clubs with the tools needed to complete these requirements and successfully manage their projects.</a:t>
            </a:r>
          </a:p>
          <a:p>
            <a:pPr marL="173919" indent="-173919">
              <a:buFont typeface="Arial" pitchFamily="34" charset="0"/>
              <a:buChar char="•"/>
            </a:pPr>
            <a:r>
              <a:rPr lang="en-US" dirty="0">
                <a:latin typeface="Georgia" pitchFamily="18" charset="0"/>
              </a:rPr>
              <a:t>By attending this training, participants complete the first step toward qualification. One club member must attend this seminar annually and then share the information with fellow club members.</a:t>
            </a:r>
          </a:p>
          <a:p>
            <a:pPr marL="173919" indent="-173919">
              <a:buFont typeface="Arial" pitchFamily="34" charset="0"/>
              <a:buChar char="•"/>
            </a:pPr>
            <a:r>
              <a:rPr lang="en-US" dirty="0">
                <a:latin typeface="Georgia" pitchFamily="18" charset="0"/>
              </a:rPr>
              <a:t>The second step is to have the club president and president-elect sign and submit the club MOU.</a:t>
            </a:r>
            <a:br>
              <a:rPr lang="en-US" dirty="0">
                <a:latin typeface="Georgia" pitchFamily="18" charset="0"/>
              </a:rPr>
            </a:br>
            <a:endParaRPr lang="en-US" dirty="0">
              <a:latin typeface="Georgia" pitchFamily="18" charset="0"/>
            </a:endParaRPr>
          </a:p>
          <a:p>
            <a:r>
              <a:rPr lang="en-US" dirty="0">
                <a:latin typeface="Georgia" pitchFamily="18" charset="0"/>
              </a:rPr>
              <a:t>Discussion questions:</a:t>
            </a:r>
          </a:p>
          <a:p>
            <a:pPr marL="173919" indent="-173919">
              <a:buFont typeface="Arial" pitchFamily="34" charset="0"/>
              <a:buChar char="•"/>
            </a:pPr>
            <a:r>
              <a:rPr lang="en-US" dirty="0">
                <a:latin typeface="Georgia" pitchFamily="18" charset="0"/>
              </a:rPr>
              <a:t>Has your district told you what the requirements are? Do you understand all of them?</a:t>
            </a:r>
          </a:p>
          <a:p>
            <a:pPr marL="173919" indent="-173919">
              <a:buFont typeface="Arial" pitchFamily="34" charset="0"/>
              <a:buChar char="•"/>
            </a:pPr>
            <a:r>
              <a:rPr lang="en-US" dirty="0">
                <a:latin typeface="Georgia" pitchFamily="18" charset="0"/>
              </a:rPr>
              <a:t>How will you communicate this information to your club members?</a:t>
            </a:r>
          </a:p>
          <a:p>
            <a:endParaRPr lang="en-US" dirty="0">
              <a:latin typeface="Georgia" pitchFamily="18" charset="0"/>
            </a:endParaRPr>
          </a:p>
        </p:txBody>
      </p:sp>
      <p:sp>
        <p:nvSpPr>
          <p:cNvPr id="4" name="Slide Number Placeholder 3"/>
          <p:cNvSpPr>
            <a:spLocks noGrp="1"/>
          </p:cNvSpPr>
          <p:nvPr>
            <p:ph type="sldNum" sz="quarter" idx="10"/>
          </p:nvPr>
        </p:nvSpPr>
        <p:spPr/>
        <p:txBody>
          <a:bodyPr/>
          <a:lstStyle/>
          <a:p>
            <a:fld id="{2B7D148C-4E1D-4E94-B839-C988F3D91C15}" type="slidenum">
              <a:rPr lang="en-US" smtClean="0">
                <a:solidFill>
                  <a:prstClr val="black"/>
                </a:solidFill>
              </a:rPr>
              <a:pPr/>
              <a:t>44</a:t>
            </a:fld>
            <a:endParaRPr lang="en-US" dirty="0">
              <a:solidFill>
                <a:prstClr val="black"/>
              </a:solidFill>
            </a:endParaRPr>
          </a:p>
        </p:txBody>
      </p:sp>
    </p:spTree>
    <p:extLst>
      <p:ext uri="{BB962C8B-B14F-4D97-AF65-F5344CB8AC3E}">
        <p14:creationId xmlns:p14="http://schemas.microsoft.com/office/powerpoint/2010/main" val="380858754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R="927567" defTabSz="927567">
              <a:spcBef>
                <a:spcPts val="304"/>
              </a:spcBef>
              <a:spcAft>
                <a:spcPts val="304"/>
              </a:spcAft>
              <a:defRPr/>
            </a:pPr>
            <a:r>
              <a:rPr lang="en-US" dirty="0">
                <a:solidFill>
                  <a:prstClr val="black"/>
                </a:solidFill>
                <a:latin typeface="Georgia" pitchFamily="18" charset="0"/>
                <a:ea typeface="Times New Roman"/>
              </a:rPr>
              <a:t>Speaking points:</a:t>
            </a:r>
          </a:p>
          <a:p>
            <a:pPr marL="173919" marR="927567" indent="-173919" defTabSz="927567">
              <a:spcBef>
                <a:spcPts val="304"/>
              </a:spcBef>
              <a:spcAft>
                <a:spcPts val="304"/>
              </a:spcAft>
              <a:buFont typeface="Arial" pitchFamily="34" charset="0"/>
              <a:buChar char="•"/>
              <a:defRPr/>
            </a:pPr>
            <a:r>
              <a:rPr lang="en-US" dirty="0">
                <a:solidFill>
                  <a:prstClr val="black"/>
                </a:solidFill>
                <a:latin typeface="Georgia" pitchFamily="18" charset="0"/>
                <a:ea typeface="Times New Roman"/>
              </a:rPr>
              <a:t>Once a club successfully completes the qualification requirements, the club will receive qualified status for one Rotary year.</a:t>
            </a:r>
          </a:p>
          <a:p>
            <a:pPr marL="173919" marR="927567" indent="-173919" defTabSz="927567">
              <a:spcBef>
                <a:spcPts val="304"/>
              </a:spcBef>
              <a:spcAft>
                <a:spcPts val="304"/>
              </a:spcAft>
              <a:buFont typeface="Arial" pitchFamily="34" charset="0"/>
              <a:buChar char="•"/>
              <a:defRPr/>
            </a:pPr>
            <a:r>
              <a:rPr lang="en-US" dirty="0">
                <a:solidFill>
                  <a:prstClr val="black"/>
                </a:solidFill>
                <a:latin typeface="Georgia" pitchFamily="18" charset="0"/>
                <a:ea typeface="Times New Roman"/>
              </a:rPr>
              <a:t>All club members understand that the club as an entity is responsible for the use of grant funds.</a:t>
            </a:r>
          </a:p>
          <a:p>
            <a:pPr marL="173919" marR="927567" indent="-173919" defTabSz="927567">
              <a:spcBef>
                <a:spcPts val="304"/>
              </a:spcBef>
              <a:spcAft>
                <a:spcPts val="304"/>
              </a:spcAft>
              <a:buFont typeface="Arial" pitchFamily="34" charset="0"/>
              <a:buChar char="•"/>
              <a:defRPr/>
            </a:pPr>
            <a:r>
              <a:rPr lang="en-US" dirty="0">
                <a:solidFill>
                  <a:prstClr val="black"/>
                </a:solidFill>
                <a:latin typeface="Georgia" pitchFamily="18" charset="0"/>
                <a:ea typeface="Times New Roman"/>
              </a:rPr>
              <a:t>The club must disclose any conflicts of interest in compliance with the Conflict of Interest Policy as outlined in The Rotary Foundation Code of Policies. </a:t>
            </a:r>
          </a:p>
          <a:p>
            <a:pPr marL="173919" marR="927567" indent="-173919" defTabSz="927567">
              <a:spcBef>
                <a:spcPts val="304"/>
              </a:spcBef>
              <a:spcAft>
                <a:spcPts val="304"/>
              </a:spcAft>
              <a:buFont typeface="Arial" pitchFamily="34" charset="0"/>
              <a:buChar char="•"/>
              <a:defRPr/>
            </a:pPr>
            <a:r>
              <a:rPr lang="en-US" dirty="0">
                <a:solidFill>
                  <a:prstClr val="black"/>
                </a:solidFill>
                <a:latin typeface="Georgia" pitchFamily="18" charset="0"/>
                <a:ea typeface="Times New Roman"/>
              </a:rPr>
              <a:t>The club must cooperate with any site visits, reviews, and audits. </a:t>
            </a:r>
          </a:p>
          <a:p>
            <a:pPr marL="173919" marR="927567" indent="-173919" defTabSz="927567">
              <a:spcBef>
                <a:spcPts val="304"/>
              </a:spcBef>
              <a:spcAft>
                <a:spcPts val="304"/>
              </a:spcAft>
              <a:buFont typeface="Arial" pitchFamily="34" charset="0"/>
              <a:buChar char="•"/>
              <a:defRPr/>
            </a:pPr>
            <a:r>
              <a:rPr lang="en-US" dirty="0">
                <a:solidFill>
                  <a:prstClr val="black"/>
                </a:solidFill>
                <a:latin typeface="Georgia" pitchFamily="18" charset="0"/>
                <a:ea typeface="Times New Roman"/>
              </a:rPr>
              <a:t>Misuse of grant funds could result in suspension of the club’s qualification status.</a:t>
            </a:r>
          </a:p>
          <a:p>
            <a:pPr marL="173919" marR="927567" indent="-173919" defTabSz="927567">
              <a:spcBef>
                <a:spcPts val="304"/>
              </a:spcBef>
              <a:spcAft>
                <a:spcPts val="304"/>
              </a:spcAft>
              <a:buFont typeface="Arial" pitchFamily="34" charset="0"/>
              <a:buChar char="•"/>
              <a:defRPr/>
            </a:pPr>
            <a:r>
              <a:rPr lang="en-US" dirty="0">
                <a:solidFill>
                  <a:prstClr val="black"/>
                </a:solidFill>
                <a:latin typeface="Georgia" pitchFamily="18" charset="0"/>
                <a:ea typeface="Times New Roman"/>
              </a:rPr>
              <a:t>Failure to implement the club MOU could result in a loss of qualified status.</a:t>
            </a:r>
          </a:p>
          <a:p>
            <a:pPr marR="927567" defTabSz="927567">
              <a:spcBef>
                <a:spcPts val="304"/>
              </a:spcBef>
              <a:spcAft>
                <a:spcPts val="304"/>
              </a:spcAft>
              <a:defRPr/>
            </a:pPr>
            <a:endParaRPr lang="en-US" dirty="0">
              <a:solidFill>
                <a:prstClr val="black"/>
              </a:solidFill>
              <a:latin typeface="Georgia" pitchFamily="18" charset="0"/>
              <a:ea typeface="Times New Roman"/>
            </a:endParaRPr>
          </a:p>
          <a:p>
            <a:pPr marR="927567" defTabSz="927567">
              <a:spcBef>
                <a:spcPts val="304"/>
              </a:spcBef>
              <a:spcAft>
                <a:spcPts val="304"/>
              </a:spcAft>
              <a:defRPr/>
            </a:pPr>
            <a:r>
              <a:rPr lang="en-US" dirty="0">
                <a:solidFill>
                  <a:prstClr val="black"/>
                </a:solidFill>
                <a:latin typeface="Georgia" pitchFamily="18" charset="0"/>
                <a:ea typeface="Times New Roman"/>
              </a:rPr>
              <a:t>Discussion questions:</a:t>
            </a:r>
          </a:p>
          <a:p>
            <a:pPr marL="173919" indent="-173919">
              <a:buFont typeface="Arial" pitchFamily="34" charset="0"/>
              <a:buChar char="•"/>
            </a:pPr>
            <a:r>
              <a:rPr lang="en-US" dirty="0">
                <a:latin typeface="Georgia" pitchFamily="18" charset="0"/>
              </a:rPr>
              <a:t>How will you ensure that your club or district will comply with the MOU requirements?</a:t>
            </a:r>
          </a:p>
          <a:p>
            <a:pPr marL="173919" indent="-173919">
              <a:buFont typeface="Arial" pitchFamily="34" charset="0"/>
              <a:buChar char="•"/>
            </a:pPr>
            <a:r>
              <a:rPr lang="en-US" dirty="0">
                <a:latin typeface="Georgia" pitchFamily="18" charset="0"/>
              </a:rPr>
              <a:t>If it appears funds have been misused, how will your club handle the situation?</a:t>
            </a:r>
            <a:endParaRPr lang="en-US" dirty="0">
              <a:solidFill>
                <a:prstClr val="black"/>
              </a:solidFill>
              <a:latin typeface="Georgia" pitchFamily="18" charset="0"/>
              <a:ea typeface="Times New Roman"/>
            </a:endParaRPr>
          </a:p>
        </p:txBody>
      </p:sp>
      <p:sp>
        <p:nvSpPr>
          <p:cNvPr id="4" name="Slide Number Placeholder 3"/>
          <p:cNvSpPr>
            <a:spLocks noGrp="1"/>
          </p:cNvSpPr>
          <p:nvPr>
            <p:ph type="sldNum" sz="quarter" idx="10"/>
          </p:nvPr>
        </p:nvSpPr>
        <p:spPr/>
        <p:txBody>
          <a:bodyPr/>
          <a:lstStyle/>
          <a:p>
            <a:fld id="{2B7D148C-4E1D-4E94-B839-C988F3D91C15}" type="slidenum">
              <a:rPr lang="en-US" smtClean="0">
                <a:solidFill>
                  <a:prstClr val="black"/>
                </a:solidFill>
              </a:rPr>
              <a:pPr/>
              <a:t>45</a:t>
            </a:fld>
            <a:endParaRPr lang="en-US" dirty="0">
              <a:solidFill>
                <a:prstClr val="black"/>
              </a:solidFill>
            </a:endParaRPr>
          </a:p>
        </p:txBody>
      </p:sp>
    </p:spTree>
    <p:extLst>
      <p:ext uri="{BB962C8B-B14F-4D97-AF65-F5344CB8AC3E}">
        <p14:creationId xmlns:p14="http://schemas.microsoft.com/office/powerpoint/2010/main" val="380858754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B7D148C-4E1D-4E94-B839-C988F3D91C15}" type="slidenum">
              <a:rPr lang="en-US" smtClean="0">
                <a:solidFill>
                  <a:prstClr val="black"/>
                </a:solidFill>
              </a:rPr>
              <a:pPr/>
              <a:t>46</a:t>
            </a:fld>
            <a:endParaRPr lang="en-US" dirty="0">
              <a:solidFill>
                <a:prstClr val="black"/>
              </a:solidFill>
            </a:endParaRPr>
          </a:p>
        </p:txBody>
      </p:sp>
    </p:spTree>
    <p:extLst>
      <p:ext uri="{BB962C8B-B14F-4D97-AF65-F5344CB8AC3E}">
        <p14:creationId xmlns:p14="http://schemas.microsoft.com/office/powerpoint/2010/main" val="31927663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1217"/>
              </a:spcBef>
            </a:pPr>
            <a:endParaRPr lang="en-US" dirty="0">
              <a:latin typeface="Times New Roman"/>
              <a:ea typeface="Times New Roman"/>
            </a:endParaRPr>
          </a:p>
        </p:txBody>
      </p:sp>
      <p:sp>
        <p:nvSpPr>
          <p:cNvPr id="4" name="Slide Number Placeholder 3"/>
          <p:cNvSpPr>
            <a:spLocks noGrp="1"/>
          </p:cNvSpPr>
          <p:nvPr>
            <p:ph type="sldNum" sz="quarter" idx="10"/>
          </p:nvPr>
        </p:nvSpPr>
        <p:spPr/>
        <p:txBody>
          <a:bodyPr/>
          <a:lstStyle/>
          <a:p>
            <a:fld id="{2B7D148C-4E1D-4E94-B839-C988F3D91C15}" type="slidenum">
              <a:rPr lang="en-US" smtClean="0">
                <a:solidFill>
                  <a:prstClr val="black"/>
                </a:solidFill>
              </a:rPr>
              <a:pPr/>
              <a:t>5</a:t>
            </a:fld>
            <a:endParaRPr lang="en-US" dirty="0">
              <a:solidFill>
                <a:prstClr val="black"/>
              </a:solidFill>
            </a:endParaRPr>
          </a:p>
        </p:txBody>
      </p:sp>
    </p:spTree>
    <p:extLst>
      <p:ext uri="{BB962C8B-B14F-4D97-AF65-F5344CB8AC3E}">
        <p14:creationId xmlns:p14="http://schemas.microsoft.com/office/powerpoint/2010/main" val="38085875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R="927567" defTabSz="927567">
              <a:spcBef>
                <a:spcPts val="304"/>
              </a:spcBef>
              <a:spcAft>
                <a:spcPts val="304"/>
              </a:spcAft>
              <a:defRPr/>
            </a:pPr>
            <a:endParaRPr lang="en-US" dirty="0">
              <a:solidFill>
                <a:prstClr val="black"/>
              </a:solidFill>
              <a:latin typeface="Georgia" pitchFamily="18" charset="0"/>
              <a:ea typeface="Times New Roman"/>
            </a:endParaRPr>
          </a:p>
        </p:txBody>
      </p:sp>
      <p:sp>
        <p:nvSpPr>
          <p:cNvPr id="4" name="Slide Number Placeholder 3"/>
          <p:cNvSpPr>
            <a:spLocks noGrp="1"/>
          </p:cNvSpPr>
          <p:nvPr>
            <p:ph type="sldNum" sz="quarter" idx="10"/>
          </p:nvPr>
        </p:nvSpPr>
        <p:spPr/>
        <p:txBody>
          <a:bodyPr/>
          <a:lstStyle/>
          <a:p>
            <a:fld id="{2B7D148C-4E1D-4E94-B839-C988F3D91C15}" type="slidenum">
              <a:rPr lang="en-US" smtClean="0">
                <a:solidFill>
                  <a:prstClr val="black"/>
                </a:solidFill>
              </a:rPr>
              <a:pPr/>
              <a:t>6</a:t>
            </a:fld>
            <a:endParaRPr lang="en-US" dirty="0">
              <a:solidFill>
                <a:prstClr val="black"/>
              </a:solidFill>
            </a:endParaRPr>
          </a:p>
        </p:txBody>
      </p:sp>
    </p:spTree>
    <p:extLst>
      <p:ext uri="{BB962C8B-B14F-4D97-AF65-F5344CB8AC3E}">
        <p14:creationId xmlns:p14="http://schemas.microsoft.com/office/powerpoint/2010/main" val="38085875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1217"/>
              </a:spcBef>
            </a:pPr>
            <a:endParaRPr lang="en-US" dirty="0">
              <a:latin typeface="Georgia" pitchFamily="18" charset="0"/>
            </a:endParaRPr>
          </a:p>
        </p:txBody>
      </p:sp>
      <p:sp>
        <p:nvSpPr>
          <p:cNvPr id="4" name="Slide Number Placeholder 3"/>
          <p:cNvSpPr>
            <a:spLocks noGrp="1"/>
          </p:cNvSpPr>
          <p:nvPr>
            <p:ph type="sldNum" sz="quarter" idx="10"/>
          </p:nvPr>
        </p:nvSpPr>
        <p:spPr/>
        <p:txBody>
          <a:bodyPr/>
          <a:lstStyle/>
          <a:p>
            <a:fld id="{2B7D148C-4E1D-4E94-B839-C988F3D91C15}" type="slidenum">
              <a:rPr lang="en-US" smtClean="0">
                <a:solidFill>
                  <a:prstClr val="black"/>
                </a:solidFill>
              </a:rPr>
              <a:pPr/>
              <a:t>7</a:t>
            </a:fld>
            <a:endParaRPr lang="en-US" dirty="0">
              <a:solidFill>
                <a:prstClr val="black"/>
              </a:solidFill>
            </a:endParaRPr>
          </a:p>
        </p:txBody>
      </p:sp>
    </p:spTree>
    <p:extLst>
      <p:ext uri="{BB962C8B-B14F-4D97-AF65-F5344CB8AC3E}">
        <p14:creationId xmlns:p14="http://schemas.microsoft.com/office/powerpoint/2010/main" val="38085875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1217"/>
              </a:spcBef>
            </a:pPr>
            <a:endParaRPr lang="en-US" dirty="0">
              <a:latin typeface="Georgia" pitchFamily="18" charset="0"/>
            </a:endParaRPr>
          </a:p>
        </p:txBody>
      </p:sp>
      <p:sp>
        <p:nvSpPr>
          <p:cNvPr id="4" name="Slide Number Placeholder 3"/>
          <p:cNvSpPr>
            <a:spLocks noGrp="1"/>
          </p:cNvSpPr>
          <p:nvPr>
            <p:ph type="sldNum" sz="quarter" idx="10"/>
          </p:nvPr>
        </p:nvSpPr>
        <p:spPr/>
        <p:txBody>
          <a:bodyPr/>
          <a:lstStyle/>
          <a:p>
            <a:fld id="{2B7D148C-4E1D-4E94-B839-C988F3D91C15}" type="slidenum">
              <a:rPr lang="en-US" smtClean="0">
                <a:solidFill>
                  <a:prstClr val="black"/>
                </a:solidFill>
              </a:rPr>
              <a:pPr/>
              <a:t>8</a:t>
            </a:fld>
            <a:endParaRPr lang="en-US" dirty="0">
              <a:solidFill>
                <a:prstClr val="black"/>
              </a:solidFill>
            </a:endParaRPr>
          </a:p>
        </p:txBody>
      </p:sp>
    </p:spTree>
    <p:extLst>
      <p:ext uri="{BB962C8B-B14F-4D97-AF65-F5344CB8AC3E}">
        <p14:creationId xmlns:p14="http://schemas.microsoft.com/office/powerpoint/2010/main" val="38085875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1217"/>
              </a:spcBef>
            </a:pPr>
            <a:endParaRPr lang="en-US" dirty="0">
              <a:latin typeface="Georgia" pitchFamily="18" charset="0"/>
            </a:endParaRPr>
          </a:p>
        </p:txBody>
      </p:sp>
      <p:sp>
        <p:nvSpPr>
          <p:cNvPr id="4" name="Slide Number Placeholder 3"/>
          <p:cNvSpPr>
            <a:spLocks noGrp="1"/>
          </p:cNvSpPr>
          <p:nvPr>
            <p:ph type="sldNum" sz="quarter" idx="10"/>
          </p:nvPr>
        </p:nvSpPr>
        <p:spPr/>
        <p:txBody>
          <a:bodyPr/>
          <a:lstStyle/>
          <a:p>
            <a:fld id="{2B7D148C-4E1D-4E94-B839-C988F3D91C15}" type="slidenum">
              <a:rPr lang="en-US" smtClean="0">
                <a:solidFill>
                  <a:prstClr val="black"/>
                </a:solidFill>
              </a:rPr>
              <a:pPr/>
              <a:t>9</a:t>
            </a:fld>
            <a:endParaRPr lang="en-US" dirty="0">
              <a:solidFill>
                <a:prstClr val="black"/>
              </a:solidFill>
            </a:endParaRPr>
          </a:p>
        </p:txBody>
      </p:sp>
    </p:spTree>
    <p:extLst>
      <p:ext uri="{BB962C8B-B14F-4D97-AF65-F5344CB8AC3E}">
        <p14:creationId xmlns:p14="http://schemas.microsoft.com/office/powerpoint/2010/main" val="38085875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1602280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1602280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027395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8334476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8046609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15265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776087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075683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3653797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 Id="rId4" Type="http://schemas.openxmlformats.org/officeDocument/2006/relationships/image" Target="../media/image2.png"/></Relationships>
</file>

<file path=ppt/slideMasters/_rels/slideMaster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theme" Target="../theme/theme11.xml"/><Relationship Id="rId1" Type="http://schemas.openxmlformats.org/officeDocument/2006/relationships/slideLayout" Target="../slideLayouts/slideLayout8.xml"/></Relationships>
</file>

<file path=ppt/slideMasters/_rels/slideMaster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theme" Target="../theme/theme12.xml"/><Relationship Id="rId1"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theme" Target="../theme/theme2.xml"/><Relationship Id="rId1" Type="http://schemas.openxmlformats.org/officeDocument/2006/relationships/slideLayout" Target="../slideLayouts/slideLayout2.xml"/></Relationships>
</file>

<file path=ppt/slideMasters/_rels/slideMaster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4.xml"/><Relationship Id="rId1" Type="http://schemas.openxmlformats.org/officeDocument/2006/relationships/slideLayout" Target="../slideLayouts/slideLayout3.xml"/><Relationship Id="rId4" Type="http://schemas.openxmlformats.org/officeDocument/2006/relationships/image" Target="../media/image2.png"/></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theme" Target="../theme/theme5.xml"/><Relationship Id="rId1" Type="http://schemas.openxmlformats.org/officeDocument/2006/relationships/slideLayout" Target="../slideLayouts/slideLayout4.xml"/></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theme" Target="../theme/theme7.xml"/><Relationship Id="rId1" Type="http://schemas.openxmlformats.org/officeDocument/2006/relationships/slideLayout" Target="../slideLayouts/slideLayout5.xml"/></Relationships>
</file>

<file path=ppt/slideMasters/_rels/slideMaster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8.xml"/><Relationship Id="rId1" Type="http://schemas.openxmlformats.org/officeDocument/2006/relationships/slideLayout" Target="../slideLayouts/slideLayout6.xml"/><Relationship Id="rId4" Type="http://schemas.openxmlformats.org/officeDocument/2006/relationships/image" Target="../media/image2.png"/></Relationships>
</file>

<file path=ppt/slideMasters/_rels/slideMaster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theme" Target="../theme/theme9.xml"/><Relationship Id="rId1" Type="http://schemas.openxmlformats.org/officeDocument/2006/relationships/slideLayout" Target="../slideLayouts/slideLayout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005DAA"/>
        </a:solidFill>
        <a:effectLst/>
      </p:bgPr>
    </p:bg>
    <p:spTree>
      <p:nvGrpSpPr>
        <p:cNvPr id="1" name=""/>
        <p:cNvGrpSpPr/>
        <p:nvPr/>
      </p:nvGrpSpPr>
      <p:grpSpPr>
        <a:xfrm>
          <a:off x="0" y="0"/>
          <a:ext cx="0" cy="0"/>
          <a:chOff x="0" y="0"/>
          <a:chExt cx="0" cy="0"/>
        </a:xfrm>
      </p:grpSpPr>
      <p:sp>
        <p:nvSpPr>
          <p:cNvPr id="2" name="TextBox 2"/>
          <p:cNvSpPr txBox="1"/>
          <p:nvPr userDrawn="1"/>
        </p:nvSpPr>
        <p:spPr>
          <a:xfrm>
            <a:off x="7825339" y="6516016"/>
            <a:ext cx="1318661" cy="338554"/>
          </a:xfrm>
          <a:prstGeom prst="rect">
            <a:avLst/>
          </a:prstGeom>
        </p:spPr>
        <p:txBody>
          <a:bodyPr wrap="square" rtlCol="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en-US" sz="1600" b="1" i="0" dirty="0" smtClean="0">
                <a:solidFill>
                  <a:schemeClr val="bg1"/>
                </a:solidFill>
                <a:latin typeface="Arial Narrow Bold"/>
                <a:cs typeface="Arial Narrow Bold"/>
              </a:rPr>
              <a:t>2014</a:t>
            </a:r>
          </a:p>
        </p:txBody>
      </p:sp>
      <p:pic>
        <p:nvPicPr>
          <p:cNvPr id="4" name="Picture 3" descr="RotaryMoE_RGB.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411788" y="579438"/>
            <a:ext cx="3157537" cy="3157537"/>
          </a:xfrm>
          <a:prstGeom prst="rect">
            <a:avLst/>
          </a:prstGeom>
        </p:spPr>
      </p:pic>
      <p:pic>
        <p:nvPicPr>
          <p:cNvPr id="5" name="Picture 4" descr="RotaryMBS_REV-Gold-RGB.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17500" y="5932488"/>
            <a:ext cx="1587500" cy="596430"/>
          </a:xfrm>
          <a:prstGeom prst="rect">
            <a:avLst/>
          </a:prstGeom>
        </p:spPr>
      </p:pic>
    </p:spTree>
    <p:extLst>
      <p:ext uri="{BB962C8B-B14F-4D97-AF65-F5344CB8AC3E}">
        <p14:creationId xmlns:p14="http://schemas.microsoft.com/office/powerpoint/2010/main" val="1040622915"/>
      </p:ext>
    </p:extLst>
  </p:cSld>
  <p:clrMap bg1="lt1" tx1="dk1" bg2="lt2" tx2="dk2" accent1="accent1" accent2="accent2" accent3="accent3" accent4="accent4" accent5="accent5" accent6="accent6" hlink="hlink" folHlink="folHlink"/>
  <p:sldLayoutIdLst>
    <p:sldLayoutId id="2147483709"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rgbClr val="005DAA"/>
        </a:solidFill>
        <a:effectLst/>
      </p:bgPr>
    </p:bg>
    <p:spTree>
      <p:nvGrpSpPr>
        <p:cNvPr id="1" name=""/>
        <p:cNvGrpSpPr/>
        <p:nvPr/>
      </p:nvGrpSpPr>
      <p:grpSpPr>
        <a:xfrm>
          <a:off x="0" y="0"/>
          <a:ext cx="0" cy="0"/>
          <a:chOff x="0" y="0"/>
          <a:chExt cx="0" cy="0"/>
        </a:xfrm>
      </p:grpSpPr>
      <p:sp>
        <p:nvSpPr>
          <p:cNvPr id="2" name="TextBox 2"/>
          <p:cNvSpPr txBox="1"/>
          <p:nvPr userDrawn="1"/>
        </p:nvSpPr>
        <p:spPr>
          <a:xfrm>
            <a:off x="7825339" y="6516016"/>
            <a:ext cx="1318661" cy="338554"/>
          </a:xfrm>
          <a:prstGeom prst="rect">
            <a:avLst/>
          </a:prstGeom>
        </p:spPr>
        <p:txBody>
          <a:bodyPr wrap="square" rtlCol="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en-US" sz="1600" b="1" dirty="0" smtClean="0">
                <a:solidFill>
                  <a:prstClr val="white"/>
                </a:solidFill>
                <a:latin typeface="Arial Narrow Bold"/>
                <a:cs typeface="Arial Narrow Bold"/>
              </a:rPr>
              <a:t>2014</a:t>
            </a:r>
          </a:p>
        </p:txBody>
      </p:sp>
      <p:pic>
        <p:nvPicPr>
          <p:cNvPr id="3" name="Picture 2" descr="RotaryMoE_RGB.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11788" y="579438"/>
            <a:ext cx="3157537" cy="3157537"/>
          </a:xfrm>
          <a:prstGeom prst="rect">
            <a:avLst/>
          </a:prstGeom>
        </p:spPr>
      </p:pic>
      <p:pic>
        <p:nvPicPr>
          <p:cNvPr id="4" name="Picture 3" descr="RotaryMBS_REV-Gold-RGB.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17500" y="5932488"/>
            <a:ext cx="1587500" cy="596430"/>
          </a:xfrm>
          <a:prstGeom prst="rect">
            <a:avLst/>
          </a:prstGeom>
        </p:spPr>
      </p:pic>
    </p:spTree>
    <p:extLst>
      <p:ext uri="{BB962C8B-B14F-4D97-AF65-F5344CB8AC3E}">
        <p14:creationId xmlns:p14="http://schemas.microsoft.com/office/powerpoint/2010/main" val="2207100599"/>
      </p:ext>
    </p:extLst>
  </p:cSld>
  <p:clrMap bg1="lt1" tx1="dk1" bg2="lt2" tx2="dk2" accent1="accent1" accent2="accent2" accent3="accent3" accent4="accent4" accent5="accent5" accent6="accent6" hlink="hlink" folHlink="folHlink"/>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extBox 2"/>
          <p:cNvSpPr txBox="1"/>
          <p:nvPr userDrawn="1"/>
        </p:nvSpPr>
        <p:spPr>
          <a:xfrm>
            <a:off x="7825339" y="6516016"/>
            <a:ext cx="1318661" cy="338554"/>
          </a:xfrm>
          <a:prstGeom prst="rect">
            <a:avLst/>
          </a:prstGeom>
        </p:spPr>
        <p:txBody>
          <a:bodyPr wrap="square" rtlCol="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en-US" sz="1600" b="1" dirty="0" smtClean="0">
                <a:solidFill>
                  <a:prstClr val="black"/>
                </a:solidFill>
                <a:latin typeface="Arial Narrow Bold"/>
                <a:cs typeface="Arial Narrow Bold"/>
              </a:rPr>
              <a:t>2014</a:t>
            </a:r>
          </a:p>
        </p:txBody>
      </p:sp>
      <p:pic>
        <p:nvPicPr>
          <p:cNvPr id="3" name="Picture 2" descr="RotaryMBS_RGB.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15913" y="5932488"/>
            <a:ext cx="1587500" cy="596431"/>
          </a:xfrm>
          <a:prstGeom prst="rect">
            <a:avLst/>
          </a:prstGeom>
        </p:spPr>
      </p:pic>
      <p:sp>
        <p:nvSpPr>
          <p:cNvPr id="4" name="Rectangle 3"/>
          <p:cNvSpPr/>
          <p:nvPr userDrawn="1"/>
        </p:nvSpPr>
        <p:spPr>
          <a:xfrm>
            <a:off x="0" y="1809"/>
            <a:ext cx="9144000" cy="1272954"/>
          </a:xfrm>
          <a:prstGeom prst="rect">
            <a:avLst/>
          </a:prstGeom>
          <a:solidFill>
            <a:srgbClr val="005DAA"/>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7673799"/>
      </p:ext>
    </p:extLst>
  </p:cSld>
  <p:clrMap bg1="lt1" tx1="dk1" bg2="lt2" tx2="dk2" accent1="accent1" accent2="accent2" accent3="accent3" accent4="accent4" accent5="accent5" accent6="accent6" hlink="hlink" folHlink="folHlink"/>
  <p:sldLayoutIdLst>
    <p:sldLayoutId id="2147483725"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extBox 2"/>
          <p:cNvSpPr txBox="1"/>
          <p:nvPr userDrawn="1"/>
        </p:nvSpPr>
        <p:spPr>
          <a:xfrm>
            <a:off x="7825339" y="6516016"/>
            <a:ext cx="1318661" cy="338554"/>
          </a:xfrm>
          <a:prstGeom prst="rect">
            <a:avLst/>
          </a:prstGeom>
        </p:spPr>
        <p:txBody>
          <a:bodyPr wrap="square" rtlCol="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en-US" sz="1600" b="1" dirty="0" smtClean="0">
                <a:solidFill>
                  <a:prstClr val="black"/>
                </a:solidFill>
                <a:latin typeface="Arial Narrow Bold"/>
                <a:cs typeface="Arial Narrow Bold"/>
              </a:rPr>
              <a:t>2014</a:t>
            </a:r>
          </a:p>
        </p:txBody>
      </p:sp>
      <p:pic>
        <p:nvPicPr>
          <p:cNvPr id="3" name="Picture 2" descr="RotaryMBS_RGB.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38138" y="5939307"/>
            <a:ext cx="1587500" cy="596431"/>
          </a:xfrm>
          <a:prstGeom prst="rect">
            <a:avLst/>
          </a:prstGeom>
        </p:spPr>
      </p:pic>
    </p:spTree>
    <p:extLst>
      <p:ext uri="{BB962C8B-B14F-4D97-AF65-F5344CB8AC3E}">
        <p14:creationId xmlns:p14="http://schemas.microsoft.com/office/powerpoint/2010/main" val="409012333"/>
      </p:ext>
    </p:extLst>
  </p:cSld>
  <p:clrMap bg1="lt1" tx1="dk1" bg2="lt2" tx2="dk2" accent1="accent1" accent2="accent2" accent3="accent3" accent4="accent4" accent5="accent5" accent6="accent6" hlink="hlink" folHlink="folHlink"/>
  <p:sldLayoutIdLst>
    <p:sldLayoutId id="2147483727"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0" indent="0" algn="l" defTabSz="457200" rtl="0" eaLnBrk="1" latinLnBrk="0" hangingPunct="1">
        <a:spcBef>
          <a:spcPct val="20000"/>
        </a:spcBef>
        <a:buFont typeface="Arial"/>
        <a:buNone/>
        <a:defRPr sz="3200" kern="1200">
          <a:solidFill>
            <a:srgbClr val="585858"/>
          </a:solidFill>
          <a:latin typeface="+mn-lt"/>
          <a:ea typeface="+mn-ea"/>
          <a:cs typeface="+mn-cs"/>
        </a:defRPr>
      </a:lvl1pPr>
      <a:lvl2pPr marL="457200" indent="0" algn="l" defTabSz="457200" rtl="0" eaLnBrk="1" latinLnBrk="0" hangingPunct="1">
        <a:spcBef>
          <a:spcPct val="20000"/>
        </a:spcBef>
        <a:buFont typeface="Arial"/>
        <a:buNone/>
        <a:defRPr sz="2800" kern="1200">
          <a:solidFill>
            <a:srgbClr val="585858"/>
          </a:solidFill>
          <a:latin typeface="+mn-lt"/>
          <a:ea typeface="+mn-ea"/>
          <a:cs typeface="+mn-cs"/>
        </a:defRPr>
      </a:lvl2pPr>
      <a:lvl3pPr marL="914400" indent="0" algn="l" defTabSz="457200" rtl="0" eaLnBrk="1" latinLnBrk="0" hangingPunct="1">
        <a:spcBef>
          <a:spcPct val="20000"/>
        </a:spcBef>
        <a:buFont typeface="Arial"/>
        <a:buNone/>
        <a:defRPr sz="2400" kern="1200">
          <a:solidFill>
            <a:srgbClr val="585858"/>
          </a:solidFill>
          <a:latin typeface="+mn-lt"/>
          <a:ea typeface="+mn-ea"/>
          <a:cs typeface="+mn-cs"/>
        </a:defRPr>
      </a:lvl3pPr>
      <a:lvl4pPr marL="1371600" indent="0" algn="l" defTabSz="457200" rtl="0" eaLnBrk="1" latinLnBrk="0" hangingPunct="1">
        <a:spcBef>
          <a:spcPct val="20000"/>
        </a:spcBef>
        <a:buFont typeface="Arial"/>
        <a:buNone/>
        <a:defRPr sz="2000" kern="1200">
          <a:solidFill>
            <a:srgbClr val="585858"/>
          </a:solidFill>
          <a:latin typeface="+mn-lt"/>
          <a:ea typeface="+mn-ea"/>
          <a:cs typeface="+mn-cs"/>
        </a:defRPr>
      </a:lvl4pPr>
      <a:lvl5pPr marL="1828800" indent="0" algn="l" defTabSz="457200" rtl="0" eaLnBrk="1" latinLnBrk="0" hangingPunct="1">
        <a:spcBef>
          <a:spcPct val="20000"/>
        </a:spcBef>
        <a:buFont typeface="Arial"/>
        <a:buNone/>
        <a:defRPr sz="2000" kern="1200">
          <a:solidFill>
            <a:srgbClr val="585858"/>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extBox 2"/>
          <p:cNvSpPr txBox="1"/>
          <p:nvPr userDrawn="1"/>
        </p:nvSpPr>
        <p:spPr>
          <a:xfrm>
            <a:off x="7825339" y="6516016"/>
            <a:ext cx="1318661" cy="338554"/>
          </a:xfrm>
          <a:prstGeom prst="rect">
            <a:avLst/>
          </a:prstGeom>
        </p:spPr>
        <p:txBody>
          <a:bodyPr wrap="square" rtlCol="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en-US" sz="1600" b="1" i="0" dirty="0" smtClean="0">
                <a:latin typeface="Arial Narrow Bold"/>
                <a:cs typeface="Arial Narrow Bold"/>
              </a:rPr>
              <a:t>2014</a:t>
            </a:r>
          </a:p>
        </p:txBody>
      </p:sp>
      <p:pic>
        <p:nvPicPr>
          <p:cNvPr id="3" name="Picture 2" descr="RotaryMBS_RGB.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15913" y="5932488"/>
            <a:ext cx="1587500" cy="596431"/>
          </a:xfrm>
          <a:prstGeom prst="rect">
            <a:avLst/>
          </a:prstGeom>
        </p:spPr>
      </p:pic>
      <p:sp>
        <p:nvSpPr>
          <p:cNvPr id="4" name="Rectangle 3"/>
          <p:cNvSpPr/>
          <p:nvPr userDrawn="1"/>
        </p:nvSpPr>
        <p:spPr>
          <a:xfrm>
            <a:off x="0" y="1809"/>
            <a:ext cx="9144000" cy="1272954"/>
          </a:xfrm>
          <a:prstGeom prst="rect">
            <a:avLst/>
          </a:prstGeom>
          <a:solidFill>
            <a:srgbClr val="005DAA"/>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14436161"/>
      </p:ext>
    </p:extLst>
  </p:cSld>
  <p:clrMap bg1="lt1" tx1="dk1" bg2="lt2" tx2="dk2" accent1="accent1" accent2="accent2" accent3="accent3" accent4="accent4" accent5="accent5" accent6="accent6" hlink="hlink" folHlink="folHlink"/>
  <p:sldLayoutIdLst>
    <p:sldLayoutId id="2147483686"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extBox 2"/>
          <p:cNvSpPr txBox="1"/>
          <p:nvPr userDrawn="1"/>
        </p:nvSpPr>
        <p:spPr>
          <a:xfrm>
            <a:off x="7825339" y="6516016"/>
            <a:ext cx="1318661" cy="338554"/>
          </a:xfrm>
          <a:prstGeom prst="rect">
            <a:avLst/>
          </a:prstGeom>
        </p:spPr>
        <p:txBody>
          <a:bodyPr wrap="square" rtlCol="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en-US" sz="1600" b="1" i="0" dirty="0" smtClean="0">
                <a:latin typeface="Arial Narrow Bold"/>
                <a:cs typeface="Arial Narrow Bold"/>
              </a:rPr>
              <a:t>2014</a:t>
            </a:r>
          </a:p>
        </p:txBody>
      </p:sp>
      <p:pic>
        <p:nvPicPr>
          <p:cNvPr id="3" name="Picture 2" descr="RotaryMBS_RGB.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38138" y="5939307"/>
            <a:ext cx="1587500" cy="596431"/>
          </a:xfrm>
          <a:prstGeom prst="rect">
            <a:avLst/>
          </a:prstGeom>
        </p:spPr>
      </p:pic>
    </p:spTree>
    <p:extLst>
      <p:ext uri="{BB962C8B-B14F-4D97-AF65-F5344CB8AC3E}">
        <p14:creationId xmlns:p14="http://schemas.microsoft.com/office/powerpoint/2010/main" val="122273598"/>
      </p:ext>
    </p:extLst>
  </p:cSld>
  <p:clrMap bg1="lt1" tx1="dk1" bg2="lt2" tx2="dk2" accent1="accent1" accent2="accent2" accent3="accent3" accent4="accent4" accent5="accent5" accent6="accent6" hlink="hlink" folHlink="folHlink"/>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0" indent="0" algn="l" defTabSz="457200" rtl="0" eaLnBrk="1" latinLnBrk="0" hangingPunct="1">
        <a:spcBef>
          <a:spcPct val="20000"/>
        </a:spcBef>
        <a:buFont typeface="Arial"/>
        <a:buNone/>
        <a:defRPr sz="3200" kern="1200">
          <a:solidFill>
            <a:srgbClr val="585858"/>
          </a:solidFill>
          <a:latin typeface="+mn-lt"/>
          <a:ea typeface="+mn-ea"/>
          <a:cs typeface="+mn-cs"/>
        </a:defRPr>
      </a:lvl1pPr>
      <a:lvl2pPr marL="457200" indent="0" algn="l" defTabSz="457200" rtl="0" eaLnBrk="1" latinLnBrk="0" hangingPunct="1">
        <a:spcBef>
          <a:spcPct val="20000"/>
        </a:spcBef>
        <a:buFont typeface="Arial"/>
        <a:buNone/>
        <a:defRPr sz="2800" kern="1200">
          <a:solidFill>
            <a:srgbClr val="585858"/>
          </a:solidFill>
          <a:latin typeface="+mn-lt"/>
          <a:ea typeface="+mn-ea"/>
          <a:cs typeface="+mn-cs"/>
        </a:defRPr>
      </a:lvl2pPr>
      <a:lvl3pPr marL="914400" indent="0" algn="l" defTabSz="457200" rtl="0" eaLnBrk="1" latinLnBrk="0" hangingPunct="1">
        <a:spcBef>
          <a:spcPct val="20000"/>
        </a:spcBef>
        <a:buFont typeface="Arial"/>
        <a:buNone/>
        <a:defRPr sz="2400" kern="1200">
          <a:solidFill>
            <a:srgbClr val="585858"/>
          </a:solidFill>
          <a:latin typeface="+mn-lt"/>
          <a:ea typeface="+mn-ea"/>
          <a:cs typeface="+mn-cs"/>
        </a:defRPr>
      </a:lvl3pPr>
      <a:lvl4pPr marL="1371600" indent="0" algn="l" defTabSz="457200" rtl="0" eaLnBrk="1" latinLnBrk="0" hangingPunct="1">
        <a:spcBef>
          <a:spcPct val="20000"/>
        </a:spcBef>
        <a:buFont typeface="Arial"/>
        <a:buNone/>
        <a:defRPr sz="2000" kern="1200">
          <a:solidFill>
            <a:srgbClr val="585858"/>
          </a:solidFill>
          <a:latin typeface="+mn-lt"/>
          <a:ea typeface="+mn-ea"/>
          <a:cs typeface="+mn-cs"/>
        </a:defRPr>
      </a:lvl4pPr>
      <a:lvl5pPr marL="1828800" indent="0" algn="l" defTabSz="457200" rtl="0" eaLnBrk="1" latinLnBrk="0" hangingPunct="1">
        <a:spcBef>
          <a:spcPct val="20000"/>
        </a:spcBef>
        <a:buFont typeface="Arial"/>
        <a:buNone/>
        <a:defRPr sz="2000" kern="1200">
          <a:solidFill>
            <a:srgbClr val="585858"/>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rgbClr val="005DAA"/>
        </a:solidFill>
        <a:effectLst/>
      </p:bgPr>
    </p:bg>
    <p:spTree>
      <p:nvGrpSpPr>
        <p:cNvPr id="1" name=""/>
        <p:cNvGrpSpPr/>
        <p:nvPr/>
      </p:nvGrpSpPr>
      <p:grpSpPr>
        <a:xfrm>
          <a:off x="0" y="0"/>
          <a:ext cx="0" cy="0"/>
          <a:chOff x="0" y="0"/>
          <a:chExt cx="0" cy="0"/>
        </a:xfrm>
      </p:grpSpPr>
      <p:sp>
        <p:nvSpPr>
          <p:cNvPr id="2" name="TextBox 2"/>
          <p:cNvSpPr txBox="1"/>
          <p:nvPr userDrawn="1"/>
        </p:nvSpPr>
        <p:spPr>
          <a:xfrm>
            <a:off x="7825339" y="6516016"/>
            <a:ext cx="1318661" cy="338554"/>
          </a:xfrm>
          <a:prstGeom prst="rect">
            <a:avLst/>
          </a:prstGeom>
        </p:spPr>
        <p:txBody>
          <a:bodyPr wrap="square" rtlCol="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en-US" sz="1600" b="1" dirty="0" smtClean="0">
                <a:solidFill>
                  <a:prstClr val="white"/>
                </a:solidFill>
                <a:latin typeface="Arial Narrow Bold"/>
                <a:cs typeface="Arial Narrow Bold"/>
              </a:rPr>
              <a:t>2014</a:t>
            </a:r>
          </a:p>
        </p:txBody>
      </p:sp>
      <p:pic>
        <p:nvPicPr>
          <p:cNvPr id="5" name="Picture 4" descr="RotaryMoE_RGB.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411788" y="579438"/>
            <a:ext cx="3157537" cy="3157537"/>
          </a:xfrm>
          <a:prstGeom prst="rect">
            <a:avLst/>
          </a:prstGeom>
        </p:spPr>
      </p:pic>
      <p:pic>
        <p:nvPicPr>
          <p:cNvPr id="6" name="Picture 5" descr="RotaryMBS_REV-Gold-RGB.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17500" y="5932488"/>
            <a:ext cx="1587500" cy="596430"/>
          </a:xfrm>
          <a:prstGeom prst="rect">
            <a:avLst/>
          </a:prstGeom>
        </p:spPr>
      </p:pic>
    </p:spTree>
    <p:extLst>
      <p:ext uri="{BB962C8B-B14F-4D97-AF65-F5344CB8AC3E}">
        <p14:creationId xmlns:p14="http://schemas.microsoft.com/office/powerpoint/2010/main" val="80634594"/>
      </p:ext>
    </p:extLst>
  </p:cSld>
  <p:clrMap bg1="lt1" tx1="dk1" bg2="lt2" tx2="dk2" accent1="accent1" accent2="accent2" accent3="accent3" accent4="accent4" accent5="accent5" accent6="accent6" hlink="hlink" folHlink="folHlink"/>
  <p:sldLayoutIdLst>
    <p:sldLayoutId id="2147483711"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extBox 2"/>
          <p:cNvSpPr txBox="1"/>
          <p:nvPr userDrawn="1"/>
        </p:nvSpPr>
        <p:spPr>
          <a:xfrm>
            <a:off x="7825339" y="6516016"/>
            <a:ext cx="1318661" cy="338554"/>
          </a:xfrm>
          <a:prstGeom prst="rect">
            <a:avLst/>
          </a:prstGeom>
        </p:spPr>
        <p:txBody>
          <a:bodyPr wrap="square" rtlCol="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en-US" sz="1600" b="1" dirty="0" smtClean="0">
                <a:solidFill>
                  <a:prstClr val="black"/>
                </a:solidFill>
                <a:latin typeface="Arial Narrow Bold"/>
                <a:cs typeface="Arial Narrow Bold"/>
              </a:rPr>
              <a:t>2014</a:t>
            </a:r>
          </a:p>
        </p:txBody>
      </p:sp>
      <p:pic>
        <p:nvPicPr>
          <p:cNvPr id="3" name="Picture 2" descr="RotaryMBS_RGB.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15913" y="5932488"/>
            <a:ext cx="1587500" cy="596431"/>
          </a:xfrm>
          <a:prstGeom prst="rect">
            <a:avLst/>
          </a:prstGeom>
        </p:spPr>
      </p:pic>
      <p:sp>
        <p:nvSpPr>
          <p:cNvPr id="4" name="Rectangle 3"/>
          <p:cNvSpPr/>
          <p:nvPr userDrawn="1"/>
        </p:nvSpPr>
        <p:spPr>
          <a:xfrm>
            <a:off x="0" y="1809"/>
            <a:ext cx="9144000" cy="1272954"/>
          </a:xfrm>
          <a:prstGeom prst="rect">
            <a:avLst/>
          </a:prstGeom>
          <a:solidFill>
            <a:srgbClr val="005DAA"/>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02395086"/>
      </p:ext>
    </p:extLst>
  </p:cSld>
  <p:clrMap bg1="lt1" tx1="dk1" bg2="lt2" tx2="dk2" accent1="accent1" accent2="accent2" accent3="accent3" accent4="accent4" accent5="accent5" accent6="accent6" hlink="hlink" folHlink="folHlink"/>
  <p:sldLayoutIdLst>
    <p:sldLayoutId id="2147483713"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rgbClr val="005DAA"/>
        </a:solidFill>
        <a:effectLst/>
      </p:bgPr>
    </p:bg>
    <p:spTree>
      <p:nvGrpSpPr>
        <p:cNvPr id="1" name=""/>
        <p:cNvGrpSpPr/>
        <p:nvPr/>
      </p:nvGrpSpPr>
      <p:grpSpPr>
        <a:xfrm>
          <a:off x="0" y="0"/>
          <a:ext cx="0" cy="0"/>
          <a:chOff x="0" y="0"/>
          <a:chExt cx="0" cy="0"/>
        </a:xfrm>
      </p:grpSpPr>
      <p:sp>
        <p:nvSpPr>
          <p:cNvPr id="2" name="TextBox 2"/>
          <p:cNvSpPr txBox="1"/>
          <p:nvPr userDrawn="1"/>
        </p:nvSpPr>
        <p:spPr>
          <a:xfrm>
            <a:off x="7825339" y="6516016"/>
            <a:ext cx="1318661" cy="338554"/>
          </a:xfrm>
          <a:prstGeom prst="rect">
            <a:avLst/>
          </a:prstGeom>
        </p:spPr>
        <p:txBody>
          <a:bodyPr wrap="square" rtlCol="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en-US" sz="1600" b="1" dirty="0" smtClean="0">
                <a:solidFill>
                  <a:prstClr val="white"/>
                </a:solidFill>
                <a:latin typeface="Arial Narrow Bold"/>
                <a:cs typeface="Arial Narrow Bold"/>
              </a:rPr>
              <a:t>2014</a:t>
            </a:r>
          </a:p>
        </p:txBody>
      </p:sp>
      <p:pic>
        <p:nvPicPr>
          <p:cNvPr id="3" name="Picture 2" descr="RotaryMoE_RGB.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11788" y="579438"/>
            <a:ext cx="3157537" cy="3157537"/>
          </a:xfrm>
          <a:prstGeom prst="rect">
            <a:avLst/>
          </a:prstGeom>
        </p:spPr>
      </p:pic>
      <p:pic>
        <p:nvPicPr>
          <p:cNvPr id="4" name="Picture 3" descr="RotaryMBS_REV-Gold-RGB.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17500" y="5932488"/>
            <a:ext cx="1587500" cy="596430"/>
          </a:xfrm>
          <a:prstGeom prst="rect">
            <a:avLst/>
          </a:prstGeom>
        </p:spPr>
      </p:pic>
    </p:spTree>
    <p:extLst>
      <p:ext uri="{BB962C8B-B14F-4D97-AF65-F5344CB8AC3E}">
        <p14:creationId xmlns:p14="http://schemas.microsoft.com/office/powerpoint/2010/main" val="1004363725"/>
      </p:ext>
    </p:extLst>
  </p:cSld>
  <p:clrMap bg1="lt1" tx1="dk1" bg2="lt2" tx2="dk2" accent1="accent1" accent2="accent2" accent3="accent3" accent4="accent4" accent5="accent5" accent6="accent6" hlink="hlink" folHlink="folHlink"/>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extBox 2"/>
          <p:cNvSpPr txBox="1"/>
          <p:nvPr userDrawn="1"/>
        </p:nvSpPr>
        <p:spPr>
          <a:xfrm>
            <a:off x="7825339" y="6516016"/>
            <a:ext cx="1318661" cy="338554"/>
          </a:xfrm>
          <a:prstGeom prst="rect">
            <a:avLst/>
          </a:prstGeom>
        </p:spPr>
        <p:txBody>
          <a:bodyPr wrap="square" rtlCol="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en-US" sz="1600" b="1" dirty="0" smtClean="0">
                <a:solidFill>
                  <a:prstClr val="black"/>
                </a:solidFill>
                <a:latin typeface="Arial Narrow Bold"/>
                <a:cs typeface="Arial Narrow Bold"/>
              </a:rPr>
              <a:t>2014</a:t>
            </a:r>
          </a:p>
        </p:txBody>
      </p:sp>
      <p:pic>
        <p:nvPicPr>
          <p:cNvPr id="3" name="Picture 2" descr="RotaryMBS_RGB.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15913" y="5932488"/>
            <a:ext cx="1587500" cy="596431"/>
          </a:xfrm>
          <a:prstGeom prst="rect">
            <a:avLst/>
          </a:prstGeom>
        </p:spPr>
      </p:pic>
      <p:sp>
        <p:nvSpPr>
          <p:cNvPr id="4" name="Rectangle 3"/>
          <p:cNvSpPr/>
          <p:nvPr userDrawn="1"/>
        </p:nvSpPr>
        <p:spPr>
          <a:xfrm>
            <a:off x="0" y="1809"/>
            <a:ext cx="9144000" cy="1272954"/>
          </a:xfrm>
          <a:prstGeom prst="rect">
            <a:avLst/>
          </a:prstGeom>
          <a:solidFill>
            <a:srgbClr val="005DAA"/>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00156927"/>
      </p:ext>
    </p:extLst>
  </p:cSld>
  <p:clrMap bg1="lt1" tx1="dk1" bg2="lt2" tx2="dk2" accent1="accent1" accent2="accent2" accent3="accent3" accent4="accent4" accent5="accent5" accent6="accent6" hlink="hlink" folHlink="folHlink"/>
  <p:sldLayoutIdLst>
    <p:sldLayoutId id="2147483717"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rgbClr val="005DAA"/>
        </a:solidFill>
        <a:effectLst/>
      </p:bgPr>
    </p:bg>
    <p:spTree>
      <p:nvGrpSpPr>
        <p:cNvPr id="1" name=""/>
        <p:cNvGrpSpPr/>
        <p:nvPr/>
      </p:nvGrpSpPr>
      <p:grpSpPr>
        <a:xfrm>
          <a:off x="0" y="0"/>
          <a:ext cx="0" cy="0"/>
          <a:chOff x="0" y="0"/>
          <a:chExt cx="0" cy="0"/>
        </a:xfrm>
      </p:grpSpPr>
      <p:sp>
        <p:nvSpPr>
          <p:cNvPr id="2" name="TextBox 2"/>
          <p:cNvSpPr txBox="1"/>
          <p:nvPr userDrawn="1"/>
        </p:nvSpPr>
        <p:spPr>
          <a:xfrm>
            <a:off x="7825339" y="6516016"/>
            <a:ext cx="1318661" cy="338554"/>
          </a:xfrm>
          <a:prstGeom prst="rect">
            <a:avLst/>
          </a:prstGeom>
        </p:spPr>
        <p:txBody>
          <a:bodyPr wrap="square" rtlCol="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en-US" sz="1600" b="1" dirty="0" smtClean="0">
                <a:solidFill>
                  <a:prstClr val="white"/>
                </a:solidFill>
                <a:latin typeface="Arial Narrow Bold"/>
                <a:cs typeface="Arial Narrow Bold"/>
              </a:rPr>
              <a:t>2014</a:t>
            </a:r>
          </a:p>
        </p:txBody>
      </p:sp>
      <p:pic>
        <p:nvPicPr>
          <p:cNvPr id="3" name="Picture 2" descr="RotaryMoE_RGB.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411788" y="579438"/>
            <a:ext cx="3157537" cy="3157537"/>
          </a:xfrm>
          <a:prstGeom prst="rect">
            <a:avLst/>
          </a:prstGeom>
        </p:spPr>
      </p:pic>
      <p:pic>
        <p:nvPicPr>
          <p:cNvPr id="4" name="Picture 3" descr="RotaryMBS_REV-Gold-RGB.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17500" y="5932488"/>
            <a:ext cx="1587500" cy="596430"/>
          </a:xfrm>
          <a:prstGeom prst="rect">
            <a:avLst/>
          </a:prstGeom>
        </p:spPr>
      </p:pic>
    </p:spTree>
    <p:extLst>
      <p:ext uri="{BB962C8B-B14F-4D97-AF65-F5344CB8AC3E}">
        <p14:creationId xmlns:p14="http://schemas.microsoft.com/office/powerpoint/2010/main" val="2157249956"/>
      </p:ext>
    </p:extLst>
  </p:cSld>
  <p:clrMap bg1="lt1" tx1="dk1" bg2="lt2" tx2="dk2" accent1="accent1" accent2="accent2" accent3="accent3" accent4="accent4" accent5="accent5" accent6="accent6" hlink="hlink" folHlink="folHlink"/>
  <p:sldLayoutIdLst>
    <p:sldLayoutId id="2147483719"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extBox 2"/>
          <p:cNvSpPr txBox="1"/>
          <p:nvPr userDrawn="1"/>
        </p:nvSpPr>
        <p:spPr>
          <a:xfrm>
            <a:off x="7825339" y="6516016"/>
            <a:ext cx="1318661" cy="338554"/>
          </a:xfrm>
          <a:prstGeom prst="rect">
            <a:avLst/>
          </a:prstGeom>
        </p:spPr>
        <p:txBody>
          <a:bodyPr wrap="square" rtlCol="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en-US" sz="1600" b="1" dirty="0" smtClean="0">
                <a:solidFill>
                  <a:prstClr val="black"/>
                </a:solidFill>
                <a:latin typeface="Arial Narrow Bold"/>
                <a:cs typeface="Arial Narrow Bold"/>
              </a:rPr>
              <a:t>2014</a:t>
            </a:r>
          </a:p>
        </p:txBody>
      </p:sp>
      <p:pic>
        <p:nvPicPr>
          <p:cNvPr id="3" name="Picture 2" descr="RotaryMBS_RGB.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15913" y="5932488"/>
            <a:ext cx="1587500" cy="596431"/>
          </a:xfrm>
          <a:prstGeom prst="rect">
            <a:avLst/>
          </a:prstGeom>
        </p:spPr>
      </p:pic>
      <p:sp>
        <p:nvSpPr>
          <p:cNvPr id="4" name="Rectangle 3"/>
          <p:cNvSpPr/>
          <p:nvPr userDrawn="1"/>
        </p:nvSpPr>
        <p:spPr>
          <a:xfrm>
            <a:off x="0" y="1809"/>
            <a:ext cx="9144000" cy="1272954"/>
          </a:xfrm>
          <a:prstGeom prst="rect">
            <a:avLst/>
          </a:prstGeom>
          <a:solidFill>
            <a:srgbClr val="005DAA"/>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40274526"/>
      </p:ext>
    </p:extLst>
  </p:cSld>
  <p:clrMap bg1="lt1" tx1="dk1" bg2="lt2" tx2="dk2" accent1="accent1" accent2="accent2" accent3="accent3" accent4="accent4" accent5="accent5" accent6="accent6" hlink="hlink" folHlink="folHlink"/>
  <p:sldLayoutIdLst>
    <p:sldLayoutId id="2147483721"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2.xm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8.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189107" y="1033316"/>
            <a:ext cx="4972713" cy="2393929"/>
          </a:xfrm>
          <a:prstGeom prst="rect">
            <a:avLst/>
          </a:prstGeom>
        </p:spPr>
        <p:txBody>
          <a:bodyP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lnSpc>
                <a:spcPct val="80000"/>
              </a:lnSpc>
            </a:pPr>
            <a:r>
              <a:rPr lang="en-US" sz="5400" b="1" spc="-150" dirty="0" smtClean="0">
                <a:solidFill>
                  <a:srgbClr val="FFFFFF"/>
                </a:solidFill>
                <a:latin typeface="Arial Narrow Bold"/>
                <a:cs typeface="Arial Narrow Bold"/>
              </a:rPr>
              <a:t>GRANT MANAGEMENT SEMINAR</a:t>
            </a:r>
            <a:endParaRPr lang="en-US" sz="5400" b="1" spc="-150" dirty="0">
              <a:solidFill>
                <a:srgbClr val="FFFFFF"/>
              </a:solidFill>
              <a:latin typeface="Arial Narrow Bold"/>
              <a:cs typeface="Arial Narrow Bold"/>
            </a:endParaRPr>
          </a:p>
        </p:txBody>
      </p:sp>
      <p:sp>
        <p:nvSpPr>
          <p:cNvPr id="6" name="Title 1"/>
          <p:cNvSpPr txBox="1">
            <a:spLocks/>
          </p:cNvSpPr>
          <p:nvPr/>
        </p:nvSpPr>
        <p:spPr>
          <a:xfrm>
            <a:off x="189108" y="3427245"/>
            <a:ext cx="4972713" cy="1660777"/>
          </a:xfrm>
          <a:prstGeom prst="rect">
            <a:avLst/>
          </a:prstGeom>
        </p:spPr>
        <p:txBody>
          <a:bodyPr vert="horz" lIns="91440" tIns="45720" rIns="91440" bIns="45720" rtlCol="0" anchor="t">
            <a:normAutofit/>
          </a:bodyPr>
          <a:lstStyle>
            <a:lvl1pPr algn="l" defTabSz="457200" rtl="0" eaLnBrk="1" latinLnBrk="0" hangingPunct="1">
              <a:lnSpc>
                <a:spcPct val="80000"/>
              </a:lnSpc>
              <a:spcBef>
                <a:spcPct val="0"/>
              </a:spcBef>
              <a:buNone/>
              <a:defRPr sz="4800" b="1" i="0" kern="1200" spc="-150" baseline="0">
                <a:solidFill>
                  <a:srgbClr val="005DAA"/>
                </a:solidFill>
                <a:latin typeface="Arial Narrow Bold"/>
                <a:ea typeface="+mj-ea"/>
                <a:cs typeface="Arial Narrow Bold"/>
              </a:defRPr>
            </a:lvl1pPr>
          </a:lstStyle>
          <a:p>
            <a:pPr>
              <a:lnSpc>
                <a:spcPct val="90000"/>
              </a:lnSpc>
            </a:pPr>
            <a:r>
              <a:rPr lang="en-US" sz="3600" b="0" spc="0" dirty="0" smtClean="0">
                <a:solidFill>
                  <a:srgbClr val="FFFFFF"/>
                </a:solidFill>
                <a:latin typeface="Arial"/>
                <a:cs typeface="Arial"/>
              </a:rPr>
              <a:t>DISTRICT 6080</a:t>
            </a:r>
            <a:endParaRPr lang="en-US" sz="3600" b="0" spc="0" dirty="0">
              <a:solidFill>
                <a:srgbClr val="FFFFFF"/>
              </a:solidFill>
              <a:latin typeface="Arial"/>
              <a:cs typeface="Arial"/>
            </a:endParaRPr>
          </a:p>
        </p:txBody>
      </p:sp>
    </p:spTree>
    <p:extLst>
      <p:ext uri="{BB962C8B-B14F-4D97-AF65-F5344CB8AC3E}">
        <p14:creationId xmlns:p14="http://schemas.microsoft.com/office/powerpoint/2010/main" val="385338137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txBox="1">
            <a:spLocks/>
          </p:cNvSpPr>
          <p:nvPr/>
        </p:nvSpPr>
        <p:spPr>
          <a:xfrm>
            <a:off x="674703" y="1320800"/>
            <a:ext cx="8278322" cy="4381501"/>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defTabSz="914400" eaLnBrk="0" fontAlgn="base" hangingPunct="0">
              <a:spcAft>
                <a:spcPct val="0"/>
              </a:spcAft>
            </a:pPr>
            <a:r>
              <a:rPr lang="en-US" sz="2800" kern="0" dirty="0" smtClean="0">
                <a:solidFill>
                  <a:srgbClr val="585858"/>
                </a:solidFill>
                <a:latin typeface="Arial Narrow Bold" pitchFamily="34" charset="0"/>
                <a:cs typeface="Arial"/>
              </a:rPr>
              <a:t>Relate to the mission of The Rotary Foundation   </a:t>
            </a:r>
          </a:p>
          <a:p>
            <a:pPr defTabSz="914400" eaLnBrk="0" fontAlgn="base" hangingPunct="0">
              <a:spcAft>
                <a:spcPct val="0"/>
              </a:spcAft>
            </a:pPr>
            <a:r>
              <a:rPr lang="en-US" sz="2800" kern="0" dirty="0" smtClean="0">
                <a:solidFill>
                  <a:srgbClr val="585858"/>
                </a:solidFill>
                <a:latin typeface="Arial Narrow Bold" pitchFamily="34" charset="0"/>
                <a:cs typeface="Arial"/>
              </a:rPr>
              <a:t>Include the active participation of Rotarians</a:t>
            </a:r>
          </a:p>
          <a:p>
            <a:pPr defTabSz="914400" eaLnBrk="0" fontAlgn="base" hangingPunct="0">
              <a:spcAft>
                <a:spcPct val="0"/>
              </a:spcAft>
            </a:pPr>
            <a:r>
              <a:rPr lang="en-US" sz="2800" kern="0" dirty="0" smtClean="0">
                <a:solidFill>
                  <a:srgbClr val="585858"/>
                </a:solidFill>
                <a:latin typeface="Arial Narrow Bold" pitchFamily="34" charset="0"/>
                <a:cs typeface="Arial"/>
              </a:rPr>
              <a:t>Exclude any liability to TRF or RI beyond the funding amount of grant  </a:t>
            </a:r>
          </a:p>
          <a:p>
            <a:pPr defTabSz="914400" eaLnBrk="0" fontAlgn="base" hangingPunct="0">
              <a:spcAft>
                <a:spcPct val="0"/>
              </a:spcAft>
            </a:pPr>
            <a:r>
              <a:rPr lang="en-US" sz="2800" kern="0" dirty="0" smtClean="0">
                <a:solidFill>
                  <a:srgbClr val="585858"/>
                </a:solidFill>
                <a:latin typeface="Arial Narrow Bold" pitchFamily="34" charset="0"/>
                <a:cs typeface="Arial"/>
              </a:rPr>
              <a:t>Adhere to the governing laws of the US and the host area of the grant and harm no individuals or entities. </a:t>
            </a:r>
            <a:endParaRPr lang="en-US" sz="2800" kern="0" dirty="0">
              <a:solidFill>
                <a:srgbClr val="585858"/>
              </a:solidFill>
              <a:latin typeface="Arial Narrow Bold" pitchFamily="34" charset="0"/>
              <a:cs typeface="Arial"/>
            </a:endParaRPr>
          </a:p>
          <a:p>
            <a:pPr marL="0" indent="0" defTabSz="914400" eaLnBrk="0" fontAlgn="base" hangingPunct="0">
              <a:spcAft>
                <a:spcPct val="0"/>
              </a:spcAft>
              <a:buNone/>
            </a:pPr>
            <a:r>
              <a:rPr lang="en-US" sz="2800" kern="0" dirty="0" smtClean="0">
                <a:solidFill>
                  <a:srgbClr val="585858"/>
                </a:solidFill>
                <a:latin typeface="Arial Narrow Bold" pitchFamily="34" charset="0"/>
                <a:cs typeface="Arial"/>
              </a:rPr>
              <a:t>    Sponsors for projects and travel planned for countries </a:t>
            </a:r>
          </a:p>
          <a:p>
            <a:pPr marL="0" indent="0" defTabSz="914400" eaLnBrk="0" fontAlgn="base" hangingPunct="0">
              <a:spcAft>
                <a:spcPct val="0"/>
              </a:spcAft>
              <a:buNone/>
            </a:pPr>
            <a:r>
              <a:rPr lang="en-US" sz="2800" kern="0" dirty="0">
                <a:solidFill>
                  <a:srgbClr val="585858"/>
                </a:solidFill>
                <a:latin typeface="Arial Narrow Bold" pitchFamily="34" charset="0"/>
                <a:cs typeface="Arial"/>
              </a:rPr>
              <a:t> </a:t>
            </a:r>
            <a:r>
              <a:rPr lang="en-US" sz="2800" kern="0" dirty="0" smtClean="0">
                <a:solidFill>
                  <a:srgbClr val="585858"/>
                </a:solidFill>
                <a:latin typeface="Arial Narrow Bold" pitchFamily="34" charset="0"/>
                <a:cs typeface="Arial"/>
              </a:rPr>
              <a:t>   sanctioned by the US </a:t>
            </a:r>
            <a:r>
              <a:rPr lang="en-US" sz="2800" kern="0" dirty="0" err="1" smtClean="0">
                <a:solidFill>
                  <a:srgbClr val="585858"/>
                </a:solidFill>
                <a:latin typeface="Arial Narrow Bold" pitchFamily="34" charset="0"/>
                <a:cs typeface="Arial"/>
              </a:rPr>
              <a:t>Dept</a:t>
            </a:r>
            <a:r>
              <a:rPr lang="en-US" sz="2800" kern="0" dirty="0" smtClean="0">
                <a:solidFill>
                  <a:srgbClr val="585858"/>
                </a:solidFill>
                <a:latin typeface="Arial Narrow Bold" pitchFamily="34" charset="0"/>
                <a:cs typeface="Arial"/>
              </a:rPr>
              <a:t> of Treasury office or Foreign  </a:t>
            </a:r>
          </a:p>
          <a:p>
            <a:pPr marL="0" indent="0" defTabSz="914400" eaLnBrk="0" fontAlgn="base" hangingPunct="0">
              <a:spcAft>
                <a:spcPct val="0"/>
              </a:spcAft>
              <a:buNone/>
            </a:pPr>
            <a:r>
              <a:rPr lang="en-US" sz="2800" kern="0" dirty="0">
                <a:solidFill>
                  <a:srgbClr val="585858"/>
                </a:solidFill>
                <a:latin typeface="Arial Narrow Bold" pitchFamily="34" charset="0"/>
                <a:cs typeface="Arial"/>
              </a:rPr>
              <a:t> </a:t>
            </a:r>
            <a:r>
              <a:rPr lang="en-US" sz="2800" kern="0" dirty="0" smtClean="0">
                <a:solidFill>
                  <a:srgbClr val="585858"/>
                </a:solidFill>
                <a:latin typeface="Arial Narrow Bold" pitchFamily="34" charset="0"/>
                <a:cs typeface="Arial"/>
              </a:rPr>
              <a:t>   Assets Control may need to supply additional info.          </a:t>
            </a:r>
          </a:p>
          <a:p>
            <a:pPr marL="0" indent="0" defTabSz="914400" eaLnBrk="0" fontAlgn="base" hangingPunct="0">
              <a:spcAft>
                <a:spcPct val="0"/>
              </a:spcAft>
              <a:buNone/>
            </a:pPr>
            <a:r>
              <a:rPr lang="en-US" kern="0" dirty="0" smtClean="0">
                <a:solidFill>
                  <a:srgbClr val="585858"/>
                </a:solidFill>
                <a:latin typeface="Arial Narrow Bold" pitchFamily="34" charset="0"/>
                <a:cs typeface="Arial"/>
              </a:rPr>
              <a:t>                       </a:t>
            </a:r>
          </a:p>
          <a:p>
            <a:pPr defTabSz="914400" eaLnBrk="0" fontAlgn="base" hangingPunct="0">
              <a:spcAft>
                <a:spcPct val="0"/>
              </a:spcAft>
            </a:pPr>
            <a:endParaRPr lang="en-US" kern="0" dirty="0" smtClean="0">
              <a:solidFill>
                <a:srgbClr val="585858"/>
              </a:solidFill>
              <a:latin typeface="Arial Narrow Bold" pitchFamily="34" charset="0"/>
              <a:cs typeface="Arial"/>
            </a:endParaRPr>
          </a:p>
          <a:p>
            <a:pPr defTabSz="914400" eaLnBrk="0" fontAlgn="base" hangingPunct="0">
              <a:spcAft>
                <a:spcPct val="0"/>
              </a:spcAft>
            </a:pPr>
            <a:endParaRPr lang="en-US" kern="0" dirty="0" smtClean="0">
              <a:solidFill>
                <a:srgbClr val="585858"/>
              </a:solidFill>
              <a:latin typeface="Georgia" pitchFamily="18" charset="0"/>
              <a:cs typeface="Arial"/>
            </a:endParaRPr>
          </a:p>
          <a:p>
            <a:pPr defTabSz="914400" eaLnBrk="0" fontAlgn="base" hangingPunct="0">
              <a:spcAft>
                <a:spcPct val="0"/>
              </a:spcAft>
            </a:pPr>
            <a:endParaRPr lang="en-US" kern="0" dirty="0">
              <a:solidFill>
                <a:srgbClr val="585858"/>
              </a:solidFill>
              <a:latin typeface="Georgia" pitchFamily="18" charset="0"/>
              <a:cs typeface="Arial"/>
            </a:endParaRPr>
          </a:p>
          <a:p>
            <a:pPr defTabSz="914400" eaLnBrk="0" fontAlgn="base" hangingPunct="0">
              <a:spcAft>
                <a:spcPct val="0"/>
              </a:spcAft>
            </a:pPr>
            <a:endParaRPr lang="en-US" kern="0" dirty="0" smtClean="0">
              <a:solidFill>
                <a:srgbClr val="585858"/>
              </a:solidFill>
              <a:latin typeface="Georgia" pitchFamily="18" charset="0"/>
              <a:cs typeface="Arial"/>
            </a:endParaRPr>
          </a:p>
        </p:txBody>
      </p:sp>
      <p:sp>
        <p:nvSpPr>
          <p:cNvPr id="4" name="Title 1"/>
          <p:cNvSpPr txBox="1">
            <a:spLocks/>
          </p:cNvSpPr>
          <p:nvPr/>
        </p:nvSpPr>
        <p:spPr>
          <a:xfrm>
            <a:off x="189108" y="426128"/>
            <a:ext cx="8763917" cy="674170"/>
          </a:xfrm>
          <a:prstGeom prst="rect">
            <a:avLst/>
          </a:prstGeom>
        </p:spPr>
        <p:txBody>
          <a:bodyPr vert="horz" lIns="91440" tIns="45720" rIns="91440" bIns="45720" rtlCol="0" anchor="t">
            <a:normAutofit/>
          </a:bodyPr>
          <a:lstStyle>
            <a:lvl1pPr algn="l" defTabSz="457200" rtl="0" eaLnBrk="1" latinLnBrk="0" hangingPunct="1">
              <a:lnSpc>
                <a:spcPct val="80000"/>
              </a:lnSpc>
              <a:spcBef>
                <a:spcPct val="0"/>
              </a:spcBef>
              <a:buNone/>
              <a:defRPr sz="4800" b="1" i="0" kern="1200" spc="-150" baseline="0">
                <a:solidFill>
                  <a:srgbClr val="005DAA"/>
                </a:solidFill>
                <a:latin typeface="Arial Narrow Bold"/>
                <a:ea typeface="+mj-ea"/>
                <a:cs typeface="Arial Narrow Bold"/>
              </a:defRPr>
            </a:lvl1pPr>
          </a:lstStyle>
          <a:p>
            <a:r>
              <a:rPr lang="en-US" sz="3600" spc="0" dirty="0">
                <a:solidFill>
                  <a:prstClr val="white"/>
                </a:solidFill>
              </a:rPr>
              <a:t> </a:t>
            </a:r>
            <a:r>
              <a:rPr lang="en-US" sz="3600" spc="0" dirty="0" smtClean="0">
                <a:solidFill>
                  <a:prstClr val="white"/>
                </a:solidFill>
              </a:rPr>
              <a:t> Foundation Grant Eligibility Guidelines</a:t>
            </a:r>
            <a:endParaRPr lang="en-US" sz="3600" spc="0" dirty="0">
              <a:solidFill>
                <a:prstClr val="white"/>
              </a:solidFill>
            </a:endParaRPr>
          </a:p>
        </p:txBody>
      </p:sp>
    </p:spTree>
    <p:extLst>
      <p:ext uri="{BB962C8B-B14F-4D97-AF65-F5344CB8AC3E}">
        <p14:creationId xmlns:p14="http://schemas.microsoft.com/office/powerpoint/2010/main" val="14030589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txBox="1">
            <a:spLocks/>
          </p:cNvSpPr>
          <p:nvPr/>
        </p:nvSpPr>
        <p:spPr>
          <a:xfrm>
            <a:off x="674703" y="1320800"/>
            <a:ext cx="8278322" cy="4381501"/>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defTabSz="914400" eaLnBrk="0" fontAlgn="base" hangingPunct="0">
              <a:spcAft>
                <a:spcPct val="0"/>
              </a:spcAft>
              <a:buNone/>
            </a:pPr>
            <a:r>
              <a:rPr lang="en-US" sz="2800" kern="0" dirty="0" smtClean="0">
                <a:solidFill>
                  <a:srgbClr val="585858"/>
                </a:solidFill>
                <a:latin typeface="Arial Narrow Bold" pitchFamily="34" charset="0"/>
                <a:cs typeface="Arial"/>
              </a:rPr>
              <a:t>Only fund activities that have been reviewed and approved by TRF before their implementation.  Grants may not be used to reimburse clubs or districts for activities and expenses already completed or in progress. Planning for grant activities prior to approval is encouraged, but expenses may not be incurred.  </a:t>
            </a:r>
          </a:p>
          <a:p>
            <a:pPr marL="0" indent="0" defTabSz="914400" eaLnBrk="0" fontAlgn="base" hangingPunct="0">
              <a:spcAft>
                <a:spcPct val="0"/>
              </a:spcAft>
              <a:buNone/>
            </a:pPr>
            <a:r>
              <a:rPr lang="en-US" sz="2800" kern="0" dirty="0" smtClean="0">
                <a:solidFill>
                  <a:srgbClr val="585858"/>
                </a:solidFill>
                <a:latin typeface="Arial Narrow Bold" pitchFamily="34" charset="0"/>
                <a:cs typeface="Arial"/>
              </a:rPr>
              <a:t>After grant approval, any changes to the original project plan must be pre-approved by The Rotary Foundation.         </a:t>
            </a:r>
          </a:p>
          <a:p>
            <a:pPr marL="0" indent="0" defTabSz="914400" eaLnBrk="0" fontAlgn="base" hangingPunct="0">
              <a:spcAft>
                <a:spcPct val="0"/>
              </a:spcAft>
              <a:buNone/>
            </a:pPr>
            <a:r>
              <a:rPr lang="en-US" kern="0" dirty="0" smtClean="0">
                <a:solidFill>
                  <a:srgbClr val="585858"/>
                </a:solidFill>
                <a:latin typeface="Arial Narrow Bold" pitchFamily="34" charset="0"/>
                <a:cs typeface="Arial"/>
              </a:rPr>
              <a:t>                       </a:t>
            </a:r>
          </a:p>
          <a:p>
            <a:pPr defTabSz="914400" eaLnBrk="0" fontAlgn="base" hangingPunct="0">
              <a:spcAft>
                <a:spcPct val="0"/>
              </a:spcAft>
            </a:pPr>
            <a:endParaRPr lang="en-US" kern="0" dirty="0" smtClean="0">
              <a:solidFill>
                <a:srgbClr val="585858"/>
              </a:solidFill>
              <a:latin typeface="Arial Narrow Bold" pitchFamily="34" charset="0"/>
              <a:cs typeface="Arial"/>
            </a:endParaRPr>
          </a:p>
          <a:p>
            <a:pPr defTabSz="914400" eaLnBrk="0" fontAlgn="base" hangingPunct="0">
              <a:spcAft>
                <a:spcPct val="0"/>
              </a:spcAft>
            </a:pPr>
            <a:endParaRPr lang="en-US" kern="0" dirty="0" smtClean="0">
              <a:solidFill>
                <a:srgbClr val="585858"/>
              </a:solidFill>
              <a:latin typeface="Georgia" pitchFamily="18" charset="0"/>
              <a:cs typeface="Arial"/>
            </a:endParaRPr>
          </a:p>
          <a:p>
            <a:pPr defTabSz="914400" eaLnBrk="0" fontAlgn="base" hangingPunct="0">
              <a:spcAft>
                <a:spcPct val="0"/>
              </a:spcAft>
            </a:pPr>
            <a:endParaRPr lang="en-US" kern="0" dirty="0">
              <a:solidFill>
                <a:srgbClr val="585858"/>
              </a:solidFill>
              <a:latin typeface="Georgia" pitchFamily="18" charset="0"/>
              <a:cs typeface="Arial"/>
            </a:endParaRPr>
          </a:p>
          <a:p>
            <a:pPr defTabSz="914400" eaLnBrk="0" fontAlgn="base" hangingPunct="0">
              <a:spcAft>
                <a:spcPct val="0"/>
              </a:spcAft>
            </a:pPr>
            <a:endParaRPr lang="en-US" kern="0" dirty="0" smtClean="0">
              <a:solidFill>
                <a:srgbClr val="585858"/>
              </a:solidFill>
              <a:latin typeface="Georgia" pitchFamily="18" charset="0"/>
              <a:cs typeface="Arial"/>
            </a:endParaRPr>
          </a:p>
        </p:txBody>
      </p:sp>
      <p:sp>
        <p:nvSpPr>
          <p:cNvPr id="4" name="Title 1"/>
          <p:cNvSpPr txBox="1">
            <a:spLocks/>
          </p:cNvSpPr>
          <p:nvPr/>
        </p:nvSpPr>
        <p:spPr>
          <a:xfrm>
            <a:off x="189108" y="426128"/>
            <a:ext cx="8763917" cy="674170"/>
          </a:xfrm>
          <a:prstGeom prst="rect">
            <a:avLst/>
          </a:prstGeom>
        </p:spPr>
        <p:txBody>
          <a:bodyPr vert="horz" lIns="91440" tIns="45720" rIns="91440" bIns="45720" rtlCol="0" anchor="t">
            <a:normAutofit/>
          </a:bodyPr>
          <a:lstStyle>
            <a:lvl1pPr algn="l" defTabSz="457200" rtl="0" eaLnBrk="1" latinLnBrk="0" hangingPunct="1">
              <a:lnSpc>
                <a:spcPct val="80000"/>
              </a:lnSpc>
              <a:spcBef>
                <a:spcPct val="0"/>
              </a:spcBef>
              <a:buNone/>
              <a:defRPr sz="4800" b="1" i="0" kern="1200" spc="-150" baseline="0">
                <a:solidFill>
                  <a:srgbClr val="005DAA"/>
                </a:solidFill>
                <a:latin typeface="Arial Narrow Bold"/>
                <a:ea typeface="+mj-ea"/>
                <a:cs typeface="Arial Narrow Bold"/>
              </a:defRPr>
            </a:lvl1pPr>
          </a:lstStyle>
          <a:p>
            <a:r>
              <a:rPr lang="en-US" sz="3600" spc="0" dirty="0">
                <a:solidFill>
                  <a:prstClr val="white"/>
                </a:solidFill>
              </a:rPr>
              <a:t> </a:t>
            </a:r>
            <a:r>
              <a:rPr lang="en-US" sz="3600" spc="0" dirty="0" smtClean="0">
                <a:solidFill>
                  <a:prstClr val="white"/>
                </a:solidFill>
              </a:rPr>
              <a:t> Foundation Grant Eligibility Guidelines</a:t>
            </a:r>
            <a:endParaRPr lang="en-US" sz="3600" spc="0" dirty="0">
              <a:solidFill>
                <a:prstClr val="white"/>
              </a:solidFill>
            </a:endParaRPr>
          </a:p>
        </p:txBody>
      </p:sp>
    </p:spTree>
    <p:extLst>
      <p:ext uri="{BB962C8B-B14F-4D97-AF65-F5344CB8AC3E}">
        <p14:creationId xmlns:p14="http://schemas.microsoft.com/office/powerpoint/2010/main" val="375249419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txBox="1">
            <a:spLocks/>
          </p:cNvSpPr>
          <p:nvPr/>
        </p:nvSpPr>
        <p:spPr>
          <a:xfrm>
            <a:off x="674703" y="1320800"/>
            <a:ext cx="8278322" cy="4381501"/>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defTabSz="914400" eaLnBrk="0" fontAlgn="base" hangingPunct="0">
              <a:spcAft>
                <a:spcPct val="0"/>
              </a:spcAft>
            </a:pPr>
            <a:r>
              <a:rPr lang="en-US" sz="2800" kern="0" dirty="0" smtClean="0">
                <a:solidFill>
                  <a:srgbClr val="585858"/>
                </a:solidFill>
                <a:latin typeface="Arial Narrow Bold" pitchFamily="34" charset="0"/>
                <a:cs typeface="Arial"/>
              </a:rPr>
              <a:t>Demonstrate sensitivity to the host area’s tradition and culture</a:t>
            </a:r>
          </a:p>
          <a:p>
            <a:pPr defTabSz="914400" eaLnBrk="0" fontAlgn="base" hangingPunct="0">
              <a:spcAft>
                <a:spcPct val="0"/>
              </a:spcAft>
            </a:pPr>
            <a:r>
              <a:rPr lang="en-US" sz="2800" kern="0" dirty="0" smtClean="0">
                <a:solidFill>
                  <a:srgbClr val="585858"/>
                </a:solidFill>
                <a:latin typeface="Arial Narrow Bold" pitchFamily="34" charset="0"/>
                <a:cs typeface="Arial"/>
              </a:rPr>
              <a:t>Comply with the Conflict of Interest Policy for Program Participants per TRF Code of Policies.  (document </a:t>
            </a:r>
          </a:p>
          <a:p>
            <a:pPr marL="0" indent="0" defTabSz="914400" eaLnBrk="0" fontAlgn="base" hangingPunct="0">
              <a:spcAft>
                <a:spcPct val="0"/>
              </a:spcAft>
              <a:buNone/>
            </a:pPr>
            <a:r>
              <a:rPr lang="en-US" sz="2800" kern="0" dirty="0">
                <a:solidFill>
                  <a:srgbClr val="585858"/>
                </a:solidFill>
                <a:latin typeface="Arial Narrow Bold" pitchFamily="34" charset="0"/>
                <a:cs typeface="Arial"/>
              </a:rPr>
              <a:t> </a:t>
            </a:r>
            <a:r>
              <a:rPr lang="en-US" sz="2800" kern="0" dirty="0" smtClean="0">
                <a:solidFill>
                  <a:srgbClr val="585858"/>
                </a:solidFill>
                <a:latin typeface="Arial Narrow Bold" pitchFamily="34" charset="0"/>
                <a:cs typeface="Arial"/>
              </a:rPr>
              <a:t>   attached to District Simplified Grant application)</a:t>
            </a:r>
          </a:p>
          <a:p>
            <a:pPr defTabSz="914400" eaLnBrk="0" fontAlgn="base" hangingPunct="0">
              <a:spcAft>
                <a:spcPct val="0"/>
              </a:spcAft>
            </a:pPr>
            <a:r>
              <a:rPr lang="en-US" sz="2800" kern="0" dirty="0" smtClean="0">
                <a:solidFill>
                  <a:srgbClr val="585858"/>
                </a:solidFill>
                <a:latin typeface="Arial Narrow Bold" pitchFamily="34" charset="0"/>
                <a:cs typeface="Arial"/>
              </a:rPr>
              <a:t>Comply with the Rotary International Policies for use of Rotary International’s trademarks as outlined in TRF Code of Policies</a:t>
            </a:r>
          </a:p>
          <a:p>
            <a:pPr defTabSz="914400" eaLnBrk="0" fontAlgn="base" hangingPunct="0">
              <a:spcAft>
                <a:spcPct val="0"/>
              </a:spcAft>
            </a:pPr>
            <a:r>
              <a:rPr lang="en-US" sz="2800" kern="0" dirty="0" smtClean="0">
                <a:solidFill>
                  <a:srgbClr val="585858"/>
                </a:solidFill>
                <a:latin typeface="Arial Narrow Bold" pitchFamily="34" charset="0"/>
                <a:cs typeface="Arial"/>
              </a:rPr>
              <a:t>Include signage on or in conjunction with projects in accordance with Rotary’s Voice and Visual Identity.  </a:t>
            </a:r>
          </a:p>
          <a:p>
            <a:pPr marL="0" indent="0" defTabSz="914400" eaLnBrk="0" fontAlgn="base" hangingPunct="0">
              <a:spcAft>
                <a:spcPct val="0"/>
              </a:spcAft>
              <a:buNone/>
            </a:pPr>
            <a:r>
              <a:rPr lang="en-US" kern="0" dirty="0" smtClean="0">
                <a:solidFill>
                  <a:srgbClr val="585858"/>
                </a:solidFill>
                <a:latin typeface="Arial Narrow Bold" pitchFamily="34" charset="0"/>
                <a:cs typeface="Arial"/>
              </a:rPr>
              <a:t>                       </a:t>
            </a:r>
          </a:p>
          <a:p>
            <a:pPr defTabSz="914400" eaLnBrk="0" fontAlgn="base" hangingPunct="0">
              <a:spcAft>
                <a:spcPct val="0"/>
              </a:spcAft>
            </a:pPr>
            <a:endParaRPr lang="en-US" kern="0" dirty="0" smtClean="0">
              <a:solidFill>
                <a:srgbClr val="585858"/>
              </a:solidFill>
              <a:latin typeface="Arial Narrow Bold" pitchFamily="34" charset="0"/>
              <a:cs typeface="Arial"/>
            </a:endParaRPr>
          </a:p>
          <a:p>
            <a:pPr defTabSz="914400" eaLnBrk="0" fontAlgn="base" hangingPunct="0">
              <a:spcAft>
                <a:spcPct val="0"/>
              </a:spcAft>
            </a:pPr>
            <a:endParaRPr lang="en-US" kern="0" dirty="0" smtClean="0">
              <a:solidFill>
                <a:srgbClr val="585858"/>
              </a:solidFill>
              <a:latin typeface="Georgia" pitchFamily="18" charset="0"/>
              <a:cs typeface="Arial"/>
            </a:endParaRPr>
          </a:p>
          <a:p>
            <a:pPr defTabSz="914400" eaLnBrk="0" fontAlgn="base" hangingPunct="0">
              <a:spcAft>
                <a:spcPct val="0"/>
              </a:spcAft>
            </a:pPr>
            <a:endParaRPr lang="en-US" kern="0" dirty="0">
              <a:solidFill>
                <a:srgbClr val="585858"/>
              </a:solidFill>
              <a:latin typeface="Georgia" pitchFamily="18" charset="0"/>
              <a:cs typeface="Arial"/>
            </a:endParaRPr>
          </a:p>
          <a:p>
            <a:pPr defTabSz="914400" eaLnBrk="0" fontAlgn="base" hangingPunct="0">
              <a:spcAft>
                <a:spcPct val="0"/>
              </a:spcAft>
            </a:pPr>
            <a:endParaRPr lang="en-US" kern="0" dirty="0" smtClean="0">
              <a:solidFill>
                <a:srgbClr val="585858"/>
              </a:solidFill>
              <a:latin typeface="Georgia" pitchFamily="18" charset="0"/>
              <a:cs typeface="Arial"/>
            </a:endParaRPr>
          </a:p>
        </p:txBody>
      </p:sp>
      <p:sp>
        <p:nvSpPr>
          <p:cNvPr id="4" name="Title 1"/>
          <p:cNvSpPr txBox="1">
            <a:spLocks/>
          </p:cNvSpPr>
          <p:nvPr/>
        </p:nvSpPr>
        <p:spPr>
          <a:xfrm>
            <a:off x="189108" y="426128"/>
            <a:ext cx="8763917" cy="674170"/>
          </a:xfrm>
          <a:prstGeom prst="rect">
            <a:avLst/>
          </a:prstGeom>
        </p:spPr>
        <p:txBody>
          <a:bodyPr vert="horz" lIns="91440" tIns="45720" rIns="91440" bIns="45720" rtlCol="0" anchor="t">
            <a:normAutofit/>
          </a:bodyPr>
          <a:lstStyle>
            <a:lvl1pPr algn="l" defTabSz="457200" rtl="0" eaLnBrk="1" latinLnBrk="0" hangingPunct="1">
              <a:lnSpc>
                <a:spcPct val="80000"/>
              </a:lnSpc>
              <a:spcBef>
                <a:spcPct val="0"/>
              </a:spcBef>
              <a:buNone/>
              <a:defRPr sz="4800" b="1" i="0" kern="1200" spc="-150" baseline="0">
                <a:solidFill>
                  <a:srgbClr val="005DAA"/>
                </a:solidFill>
                <a:latin typeface="Arial Narrow Bold"/>
                <a:ea typeface="+mj-ea"/>
                <a:cs typeface="Arial Narrow Bold"/>
              </a:defRPr>
            </a:lvl1pPr>
          </a:lstStyle>
          <a:p>
            <a:r>
              <a:rPr lang="en-US" sz="3600" spc="0" dirty="0">
                <a:solidFill>
                  <a:prstClr val="white"/>
                </a:solidFill>
              </a:rPr>
              <a:t> </a:t>
            </a:r>
            <a:r>
              <a:rPr lang="en-US" sz="3600" spc="0" dirty="0" smtClean="0">
                <a:solidFill>
                  <a:prstClr val="white"/>
                </a:solidFill>
              </a:rPr>
              <a:t>   Foundation Grant Eligibility Guidelines</a:t>
            </a:r>
            <a:endParaRPr lang="en-US" sz="3600" spc="0" dirty="0">
              <a:solidFill>
                <a:prstClr val="white"/>
              </a:solidFill>
            </a:endParaRPr>
          </a:p>
        </p:txBody>
      </p:sp>
    </p:spTree>
    <p:extLst>
      <p:ext uri="{BB962C8B-B14F-4D97-AF65-F5344CB8AC3E}">
        <p14:creationId xmlns:p14="http://schemas.microsoft.com/office/powerpoint/2010/main" val="148220037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txBox="1">
            <a:spLocks/>
          </p:cNvSpPr>
          <p:nvPr/>
        </p:nvSpPr>
        <p:spPr>
          <a:xfrm>
            <a:off x="674703" y="1518469"/>
            <a:ext cx="8278322" cy="4309966"/>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defTabSz="914400" eaLnBrk="0" fontAlgn="base" hangingPunct="0">
              <a:spcAft>
                <a:spcPct val="0"/>
              </a:spcAft>
              <a:buFontTx/>
              <a:buChar char="•"/>
            </a:pPr>
            <a:r>
              <a:rPr lang="en-US" kern="0" dirty="0">
                <a:solidFill>
                  <a:srgbClr val="585858"/>
                </a:solidFill>
                <a:latin typeface="Georgia" pitchFamily="18" charset="0"/>
                <a:cs typeface="Arial"/>
              </a:rPr>
              <a:t>Exists when a Rotarian </a:t>
            </a:r>
            <a:r>
              <a:rPr lang="en-US" kern="0" dirty="0" smtClean="0">
                <a:solidFill>
                  <a:srgbClr val="585858"/>
                </a:solidFill>
                <a:latin typeface="Georgia" pitchFamily="18" charset="0"/>
                <a:cs typeface="Arial"/>
              </a:rPr>
              <a:t>benefits financially or personally </a:t>
            </a:r>
            <a:r>
              <a:rPr lang="en-US" kern="0" dirty="0">
                <a:solidFill>
                  <a:srgbClr val="585858"/>
                </a:solidFill>
                <a:latin typeface="Georgia" pitchFamily="18" charset="0"/>
                <a:cs typeface="Arial"/>
              </a:rPr>
              <a:t>from </a:t>
            </a:r>
            <a:r>
              <a:rPr lang="en-US" kern="0" dirty="0" smtClean="0">
                <a:solidFill>
                  <a:srgbClr val="585858"/>
                </a:solidFill>
                <a:latin typeface="Georgia" pitchFamily="18" charset="0"/>
                <a:cs typeface="Arial"/>
              </a:rPr>
              <a:t>a grant</a:t>
            </a:r>
            <a:endParaRPr lang="en-US" kern="0" dirty="0">
              <a:solidFill>
                <a:srgbClr val="585858"/>
              </a:solidFill>
              <a:latin typeface="Georgia" pitchFamily="18" charset="0"/>
              <a:cs typeface="Arial"/>
            </a:endParaRPr>
          </a:p>
          <a:p>
            <a:pPr defTabSz="914400" eaLnBrk="0" fontAlgn="base" hangingPunct="0">
              <a:spcAft>
                <a:spcPct val="0"/>
              </a:spcAft>
              <a:buFontTx/>
              <a:buChar char="•"/>
            </a:pPr>
            <a:r>
              <a:rPr lang="en-US" kern="0" dirty="0">
                <a:solidFill>
                  <a:srgbClr val="585858"/>
                </a:solidFill>
                <a:latin typeface="Georgia" pitchFamily="18" charset="0"/>
                <a:cs typeface="Arial"/>
              </a:rPr>
              <a:t>Benefit can be direct </a:t>
            </a:r>
            <a:r>
              <a:rPr lang="en-US" kern="0" dirty="0" smtClean="0">
                <a:solidFill>
                  <a:srgbClr val="585858"/>
                </a:solidFill>
                <a:latin typeface="Georgia" pitchFamily="18" charset="0"/>
                <a:cs typeface="Arial"/>
              </a:rPr>
              <a:t>to a Rotarian or indirect to an </a:t>
            </a:r>
            <a:r>
              <a:rPr lang="en-US" kern="0" dirty="0">
                <a:solidFill>
                  <a:srgbClr val="585858"/>
                </a:solidFill>
                <a:latin typeface="Georgia" pitchFamily="18" charset="0"/>
                <a:cs typeface="Arial"/>
              </a:rPr>
              <a:t>associate of the </a:t>
            </a:r>
            <a:r>
              <a:rPr lang="en-US" kern="0" dirty="0" smtClean="0">
                <a:solidFill>
                  <a:srgbClr val="585858"/>
                </a:solidFill>
                <a:latin typeface="Georgia" pitchFamily="18" charset="0"/>
                <a:cs typeface="Arial"/>
              </a:rPr>
              <a:t>Rotarian</a:t>
            </a:r>
          </a:p>
          <a:p>
            <a:pPr defTabSz="914400" eaLnBrk="0" fontAlgn="base" hangingPunct="0">
              <a:spcAft>
                <a:spcPct val="0"/>
              </a:spcAft>
              <a:buFontTx/>
              <a:buChar char="•"/>
            </a:pPr>
            <a:r>
              <a:rPr lang="en-US" kern="0" dirty="0" smtClean="0">
                <a:solidFill>
                  <a:srgbClr val="585858"/>
                </a:solidFill>
                <a:latin typeface="Georgia" pitchFamily="18" charset="0"/>
                <a:cs typeface="Arial"/>
              </a:rPr>
              <a:t>Please disclose any obvious or perceived conflicts of interest</a:t>
            </a:r>
            <a:endParaRPr lang="en-US" kern="0" dirty="0">
              <a:solidFill>
                <a:srgbClr val="585858"/>
              </a:solidFill>
              <a:latin typeface="Georgia" pitchFamily="18" charset="0"/>
              <a:cs typeface="Arial"/>
            </a:endParaRPr>
          </a:p>
        </p:txBody>
      </p:sp>
      <p:sp>
        <p:nvSpPr>
          <p:cNvPr id="4" name="Title 1"/>
          <p:cNvSpPr txBox="1">
            <a:spLocks/>
          </p:cNvSpPr>
          <p:nvPr/>
        </p:nvSpPr>
        <p:spPr>
          <a:xfrm>
            <a:off x="189108" y="426128"/>
            <a:ext cx="8763917" cy="674170"/>
          </a:xfrm>
          <a:prstGeom prst="rect">
            <a:avLst/>
          </a:prstGeom>
        </p:spPr>
        <p:txBody>
          <a:bodyPr vert="horz" lIns="91440" tIns="45720" rIns="91440" bIns="45720" rtlCol="0" anchor="t">
            <a:normAutofit/>
          </a:bodyPr>
          <a:lstStyle>
            <a:lvl1pPr algn="l" defTabSz="457200" rtl="0" eaLnBrk="1" latinLnBrk="0" hangingPunct="1">
              <a:lnSpc>
                <a:spcPct val="80000"/>
              </a:lnSpc>
              <a:spcBef>
                <a:spcPct val="0"/>
              </a:spcBef>
              <a:buNone/>
              <a:defRPr sz="4800" b="1" i="0" kern="1200" spc="-150" baseline="0">
                <a:solidFill>
                  <a:srgbClr val="005DAA"/>
                </a:solidFill>
                <a:latin typeface="Arial Narrow Bold"/>
                <a:ea typeface="+mj-ea"/>
                <a:cs typeface="Arial Narrow Bold"/>
              </a:defRPr>
            </a:lvl1pPr>
          </a:lstStyle>
          <a:p>
            <a:r>
              <a:rPr lang="en-US" sz="3600" spc="0" dirty="0" smtClean="0">
                <a:solidFill>
                  <a:prstClr val="white"/>
                </a:solidFill>
              </a:rPr>
              <a:t>CONFLICT OF INTEREST</a:t>
            </a:r>
            <a:endParaRPr lang="en-US" sz="3600" spc="0" dirty="0">
              <a:solidFill>
                <a:prstClr val="white"/>
              </a:solidFill>
            </a:endParaRPr>
          </a:p>
        </p:txBody>
      </p:sp>
    </p:spTree>
    <p:extLst>
      <p:ext uri="{BB962C8B-B14F-4D97-AF65-F5344CB8AC3E}">
        <p14:creationId xmlns:p14="http://schemas.microsoft.com/office/powerpoint/2010/main" val="171613111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txBox="1">
            <a:spLocks/>
          </p:cNvSpPr>
          <p:nvPr/>
        </p:nvSpPr>
        <p:spPr>
          <a:xfrm>
            <a:off x="674703" y="1320800"/>
            <a:ext cx="8278322" cy="4381501"/>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defTabSz="914400" eaLnBrk="0" fontAlgn="base" hangingPunct="0">
              <a:spcAft>
                <a:spcPct val="0"/>
              </a:spcAft>
              <a:buNone/>
            </a:pPr>
            <a:r>
              <a:rPr lang="en-US" kern="0" dirty="0" smtClean="0">
                <a:solidFill>
                  <a:srgbClr val="585858"/>
                </a:solidFill>
                <a:latin typeface="Arial Narrow Bold" pitchFamily="34" charset="0"/>
                <a:cs typeface="Arial"/>
              </a:rPr>
              <a:t>Grants cannot be used to unfairly discriminate against any group; promote a particular political or religious viewpoint; support purely religious functions; support activities that involve abortion or that are undertaken </a:t>
            </a:r>
            <a:r>
              <a:rPr lang="en-US" kern="0" dirty="0" err="1" smtClean="0">
                <a:solidFill>
                  <a:srgbClr val="585858"/>
                </a:solidFill>
                <a:latin typeface="Arial Narrow Bold" pitchFamily="34" charset="0"/>
                <a:cs typeface="Arial"/>
              </a:rPr>
              <a:t>soley</a:t>
            </a:r>
            <a:r>
              <a:rPr lang="en-US" kern="0" dirty="0" smtClean="0">
                <a:solidFill>
                  <a:srgbClr val="585858"/>
                </a:solidFill>
                <a:latin typeface="Arial Narrow Bold" pitchFamily="34" charset="0"/>
                <a:cs typeface="Arial"/>
              </a:rPr>
              <a:t> for sex determination; fund the purchase of arms or ammunition; or serve as a new contribution to the Foundation or another Rotary Foundation Grant.                        </a:t>
            </a:r>
          </a:p>
          <a:p>
            <a:pPr defTabSz="914400" eaLnBrk="0" fontAlgn="base" hangingPunct="0">
              <a:spcAft>
                <a:spcPct val="0"/>
              </a:spcAft>
            </a:pPr>
            <a:endParaRPr lang="en-US" kern="0" dirty="0" smtClean="0">
              <a:solidFill>
                <a:srgbClr val="585858"/>
              </a:solidFill>
              <a:latin typeface="Arial Narrow Bold" pitchFamily="34" charset="0"/>
              <a:cs typeface="Arial"/>
            </a:endParaRPr>
          </a:p>
          <a:p>
            <a:pPr defTabSz="914400" eaLnBrk="0" fontAlgn="base" hangingPunct="0">
              <a:spcAft>
                <a:spcPct val="0"/>
              </a:spcAft>
            </a:pPr>
            <a:endParaRPr lang="en-US" kern="0" dirty="0" smtClean="0">
              <a:solidFill>
                <a:srgbClr val="585858"/>
              </a:solidFill>
              <a:latin typeface="Georgia" pitchFamily="18" charset="0"/>
              <a:cs typeface="Arial"/>
            </a:endParaRPr>
          </a:p>
          <a:p>
            <a:pPr defTabSz="914400" eaLnBrk="0" fontAlgn="base" hangingPunct="0">
              <a:spcAft>
                <a:spcPct val="0"/>
              </a:spcAft>
            </a:pPr>
            <a:endParaRPr lang="en-US" kern="0" dirty="0">
              <a:solidFill>
                <a:srgbClr val="585858"/>
              </a:solidFill>
              <a:latin typeface="Georgia" pitchFamily="18" charset="0"/>
              <a:cs typeface="Arial"/>
            </a:endParaRPr>
          </a:p>
          <a:p>
            <a:pPr defTabSz="914400" eaLnBrk="0" fontAlgn="base" hangingPunct="0">
              <a:spcAft>
                <a:spcPct val="0"/>
              </a:spcAft>
            </a:pPr>
            <a:endParaRPr lang="en-US" kern="0" dirty="0" smtClean="0">
              <a:solidFill>
                <a:srgbClr val="585858"/>
              </a:solidFill>
              <a:latin typeface="Georgia" pitchFamily="18" charset="0"/>
              <a:cs typeface="Arial"/>
            </a:endParaRPr>
          </a:p>
        </p:txBody>
      </p:sp>
      <p:sp>
        <p:nvSpPr>
          <p:cNvPr id="4" name="Title 1"/>
          <p:cNvSpPr txBox="1">
            <a:spLocks/>
          </p:cNvSpPr>
          <p:nvPr/>
        </p:nvSpPr>
        <p:spPr>
          <a:xfrm>
            <a:off x="189108" y="426128"/>
            <a:ext cx="8763917" cy="674170"/>
          </a:xfrm>
          <a:prstGeom prst="rect">
            <a:avLst/>
          </a:prstGeom>
        </p:spPr>
        <p:txBody>
          <a:bodyPr vert="horz" lIns="91440" tIns="45720" rIns="91440" bIns="45720" rtlCol="0" anchor="t">
            <a:normAutofit/>
          </a:bodyPr>
          <a:lstStyle>
            <a:lvl1pPr algn="l" defTabSz="457200" rtl="0" eaLnBrk="1" latinLnBrk="0" hangingPunct="1">
              <a:lnSpc>
                <a:spcPct val="80000"/>
              </a:lnSpc>
              <a:spcBef>
                <a:spcPct val="0"/>
              </a:spcBef>
              <a:buNone/>
              <a:defRPr sz="4800" b="1" i="0" kern="1200" spc="-150" baseline="0">
                <a:solidFill>
                  <a:srgbClr val="005DAA"/>
                </a:solidFill>
                <a:latin typeface="Arial Narrow Bold"/>
                <a:ea typeface="+mj-ea"/>
                <a:cs typeface="Arial Narrow Bold"/>
              </a:defRPr>
            </a:lvl1pPr>
          </a:lstStyle>
          <a:p>
            <a:r>
              <a:rPr lang="en-US" sz="3600" spc="0" dirty="0">
                <a:solidFill>
                  <a:prstClr val="white"/>
                </a:solidFill>
              </a:rPr>
              <a:t> </a:t>
            </a:r>
            <a:r>
              <a:rPr lang="en-US" sz="3600" spc="0" dirty="0" smtClean="0">
                <a:solidFill>
                  <a:prstClr val="white"/>
                </a:solidFill>
              </a:rPr>
              <a:t>               Grant Restrictions</a:t>
            </a:r>
            <a:endParaRPr lang="en-US" sz="3600" spc="0" dirty="0">
              <a:solidFill>
                <a:prstClr val="white"/>
              </a:solidFill>
            </a:endParaRPr>
          </a:p>
        </p:txBody>
      </p:sp>
    </p:spTree>
    <p:extLst>
      <p:ext uri="{BB962C8B-B14F-4D97-AF65-F5344CB8AC3E}">
        <p14:creationId xmlns:p14="http://schemas.microsoft.com/office/powerpoint/2010/main" val="301205775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txBox="1">
            <a:spLocks/>
          </p:cNvSpPr>
          <p:nvPr/>
        </p:nvSpPr>
        <p:spPr>
          <a:xfrm>
            <a:off x="674703" y="1320800"/>
            <a:ext cx="8278322" cy="4381501"/>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defTabSz="914400" eaLnBrk="0" fontAlgn="base" hangingPunct="0">
              <a:spcAft>
                <a:spcPct val="0"/>
              </a:spcAft>
            </a:pPr>
            <a:r>
              <a:rPr lang="en-US" kern="0" dirty="0" smtClean="0">
                <a:solidFill>
                  <a:srgbClr val="585858"/>
                </a:solidFill>
                <a:latin typeface="Arial Narrow Bold" pitchFamily="34" charset="0"/>
                <a:cs typeface="Arial"/>
              </a:rPr>
              <a:t>   Continuous or excessive support of any one beneficiary, entity or community</a:t>
            </a:r>
          </a:p>
          <a:p>
            <a:pPr defTabSz="914400" eaLnBrk="0" fontAlgn="base" hangingPunct="0">
              <a:spcAft>
                <a:spcPct val="0"/>
              </a:spcAft>
            </a:pPr>
            <a:r>
              <a:rPr lang="en-US" kern="0" dirty="0" smtClean="0">
                <a:solidFill>
                  <a:srgbClr val="585858"/>
                </a:solidFill>
                <a:latin typeface="Arial Narrow Bold" pitchFamily="34" charset="0"/>
                <a:cs typeface="Arial"/>
              </a:rPr>
              <a:t>Establishment of a foundation, permanent trust, or long term interest bearing account. </a:t>
            </a:r>
          </a:p>
          <a:p>
            <a:pPr defTabSz="914400" eaLnBrk="0" fontAlgn="base" hangingPunct="0">
              <a:spcAft>
                <a:spcPct val="0"/>
              </a:spcAft>
            </a:pPr>
            <a:r>
              <a:rPr lang="en-US" kern="0" dirty="0" smtClean="0">
                <a:solidFill>
                  <a:srgbClr val="585858"/>
                </a:solidFill>
                <a:latin typeface="Arial Narrow Bold" pitchFamily="34" charset="0"/>
                <a:cs typeface="Arial"/>
              </a:rPr>
              <a:t>Purchase of land or buildings</a:t>
            </a:r>
          </a:p>
          <a:p>
            <a:pPr defTabSz="914400" eaLnBrk="0" fontAlgn="base" hangingPunct="0">
              <a:spcAft>
                <a:spcPct val="0"/>
              </a:spcAft>
            </a:pPr>
            <a:r>
              <a:rPr lang="en-US" kern="0" dirty="0" smtClean="0">
                <a:solidFill>
                  <a:srgbClr val="585858"/>
                </a:solidFill>
                <a:latin typeface="Arial Narrow Bold" pitchFamily="34" charset="0"/>
                <a:cs typeface="Arial"/>
              </a:rPr>
              <a:t>Fundraising activities                   </a:t>
            </a:r>
          </a:p>
          <a:p>
            <a:pPr defTabSz="914400" eaLnBrk="0" fontAlgn="base" hangingPunct="0">
              <a:spcAft>
                <a:spcPct val="0"/>
              </a:spcAft>
            </a:pPr>
            <a:endParaRPr lang="en-US" b="1" kern="0" dirty="0" smtClean="0">
              <a:solidFill>
                <a:srgbClr val="585858"/>
              </a:solidFill>
              <a:latin typeface="Arial Narrow Bold" pitchFamily="34" charset="0"/>
              <a:cs typeface="Arial"/>
            </a:endParaRPr>
          </a:p>
          <a:p>
            <a:pPr defTabSz="914400" eaLnBrk="0" fontAlgn="base" hangingPunct="0">
              <a:spcAft>
                <a:spcPct val="0"/>
              </a:spcAft>
            </a:pPr>
            <a:endParaRPr lang="en-US" kern="0" dirty="0" smtClean="0">
              <a:solidFill>
                <a:srgbClr val="585858"/>
              </a:solidFill>
              <a:latin typeface="Georgia" pitchFamily="18" charset="0"/>
              <a:cs typeface="Arial"/>
            </a:endParaRPr>
          </a:p>
          <a:p>
            <a:pPr defTabSz="914400" eaLnBrk="0" fontAlgn="base" hangingPunct="0">
              <a:spcAft>
                <a:spcPct val="0"/>
              </a:spcAft>
            </a:pPr>
            <a:endParaRPr lang="en-US" kern="0" dirty="0">
              <a:solidFill>
                <a:srgbClr val="585858"/>
              </a:solidFill>
              <a:latin typeface="Georgia" pitchFamily="18" charset="0"/>
              <a:cs typeface="Arial"/>
            </a:endParaRPr>
          </a:p>
          <a:p>
            <a:pPr defTabSz="914400" eaLnBrk="0" fontAlgn="base" hangingPunct="0">
              <a:spcAft>
                <a:spcPct val="0"/>
              </a:spcAft>
            </a:pPr>
            <a:endParaRPr lang="en-US" kern="0" dirty="0" smtClean="0">
              <a:solidFill>
                <a:srgbClr val="585858"/>
              </a:solidFill>
              <a:latin typeface="Georgia" pitchFamily="18" charset="0"/>
              <a:cs typeface="Arial"/>
            </a:endParaRPr>
          </a:p>
        </p:txBody>
      </p:sp>
      <p:sp>
        <p:nvSpPr>
          <p:cNvPr id="4" name="Title 1"/>
          <p:cNvSpPr txBox="1">
            <a:spLocks/>
          </p:cNvSpPr>
          <p:nvPr/>
        </p:nvSpPr>
        <p:spPr>
          <a:xfrm>
            <a:off x="189108" y="426128"/>
            <a:ext cx="8763917" cy="674170"/>
          </a:xfrm>
          <a:prstGeom prst="rect">
            <a:avLst/>
          </a:prstGeom>
        </p:spPr>
        <p:txBody>
          <a:bodyPr vert="horz" lIns="91440" tIns="45720" rIns="91440" bIns="45720" rtlCol="0" anchor="t">
            <a:normAutofit/>
          </a:bodyPr>
          <a:lstStyle>
            <a:lvl1pPr algn="l" defTabSz="457200" rtl="0" eaLnBrk="1" latinLnBrk="0" hangingPunct="1">
              <a:lnSpc>
                <a:spcPct val="80000"/>
              </a:lnSpc>
              <a:spcBef>
                <a:spcPct val="0"/>
              </a:spcBef>
              <a:buNone/>
              <a:defRPr sz="4800" b="1" i="0" kern="1200" spc="-150" baseline="0">
                <a:solidFill>
                  <a:srgbClr val="005DAA"/>
                </a:solidFill>
                <a:latin typeface="Arial Narrow Bold"/>
                <a:ea typeface="+mj-ea"/>
                <a:cs typeface="Arial Narrow Bold"/>
              </a:defRPr>
            </a:lvl1pPr>
          </a:lstStyle>
          <a:p>
            <a:r>
              <a:rPr lang="en-US" sz="3600" spc="0" dirty="0">
                <a:solidFill>
                  <a:prstClr val="white"/>
                </a:solidFill>
              </a:rPr>
              <a:t> </a:t>
            </a:r>
            <a:r>
              <a:rPr lang="en-US" sz="3600" spc="0" dirty="0" smtClean="0">
                <a:solidFill>
                  <a:prstClr val="white"/>
                </a:solidFill>
              </a:rPr>
              <a:t>               Grants cannot fund:</a:t>
            </a:r>
            <a:endParaRPr lang="en-US" sz="3600" spc="0" dirty="0">
              <a:solidFill>
                <a:prstClr val="white"/>
              </a:solidFill>
            </a:endParaRPr>
          </a:p>
        </p:txBody>
      </p:sp>
    </p:spTree>
    <p:extLst>
      <p:ext uri="{BB962C8B-B14F-4D97-AF65-F5344CB8AC3E}">
        <p14:creationId xmlns:p14="http://schemas.microsoft.com/office/powerpoint/2010/main" val="23872992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txBox="1">
            <a:spLocks/>
          </p:cNvSpPr>
          <p:nvPr/>
        </p:nvSpPr>
        <p:spPr>
          <a:xfrm>
            <a:off x="674703" y="1320800"/>
            <a:ext cx="8278322" cy="4381501"/>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defTabSz="914400" eaLnBrk="0" fontAlgn="base" hangingPunct="0">
              <a:spcAft>
                <a:spcPct val="0"/>
              </a:spcAft>
            </a:pPr>
            <a:r>
              <a:rPr lang="en-US" kern="0" dirty="0" smtClean="0">
                <a:solidFill>
                  <a:srgbClr val="585858"/>
                </a:solidFill>
                <a:latin typeface="Arial Narrow Bold" pitchFamily="34" charset="0"/>
                <a:cs typeface="Arial"/>
              </a:rPr>
              <a:t>Expenses related to Rotary events such as district conferences, conventions, institutes, anniversary celebrations, or entertainment activities</a:t>
            </a:r>
          </a:p>
          <a:p>
            <a:pPr defTabSz="914400" eaLnBrk="0" fontAlgn="base" hangingPunct="0">
              <a:spcAft>
                <a:spcPct val="0"/>
              </a:spcAft>
            </a:pPr>
            <a:r>
              <a:rPr lang="en-US" kern="0" dirty="0" smtClean="0">
                <a:solidFill>
                  <a:srgbClr val="585858"/>
                </a:solidFill>
                <a:latin typeface="Arial Narrow Bold" pitchFamily="34" charset="0"/>
                <a:cs typeface="Arial"/>
              </a:rPr>
              <a:t>Public relations initiatives, unless they are essential to project </a:t>
            </a:r>
            <a:r>
              <a:rPr lang="en-US" kern="0" dirty="0" err="1" smtClean="0">
                <a:solidFill>
                  <a:srgbClr val="585858"/>
                </a:solidFill>
                <a:latin typeface="Arial Narrow Bold" pitchFamily="34" charset="0"/>
                <a:cs typeface="Arial"/>
              </a:rPr>
              <a:t>implemenation</a:t>
            </a:r>
            <a:endParaRPr lang="en-US" kern="0" dirty="0" smtClean="0">
              <a:solidFill>
                <a:srgbClr val="585858"/>
              </a:solidFill>
              <a:latin typeface="Arial Narrow Bold" pitchFamily="34" charset="0"/>
              <a:cs typeface="Arial"/>
            </a:endParaRPr>
          </a:p>
          <a:p>
            <a:pPr defTabSz="914400" eaLnBrk="0" fontAlgn="base" hangingPunct="0">
              <a:spcAft>
                <a:spcPct val="0"/>
              </a:spcAft>
            </a:pPr>
            <a:r>
              <a:rPr lang="en-US" kern="0" dirty="0" smtClean="0">
                <a:solidFill>
                  <a:srgbClr val="585858"/>
                </a:solidFill>
                <a:latin typeface="Arial Narrow Bold" pitchFamily="34" charset="0"/>
                <a:cs typeface="Arial"/>
              </a:rPr>
              <a:t>Project signage in excess of $500                 </a:t>
            </a:r>
          </a:p>
          <a:p>
            <a:pPr defTabSz="914400" eaLnBrk="0" fontAlgn="base" hangingPunct="0">
              <a:spcAft>
                <a:spcPct val="0"/>
              </a:spcAft>
            </a:pPr>
            <a:endParaRPr lang="en-US" b="1" kern="0" dirty="0" smtClean="0">
              <a:solidFill>
                <a:srgbClr val="585858"/>
              </a:solidFill>
              <a:latin typeface="Arial Narrow Bold" pitchFamily="34" charset="0"/>
              <a:cs typeface="Arial"/>
            </a:endParaRPr>
          </a:p>
          <a:p>
            <a:pPr defTabSz="914400" eaLnBrk="0" fontAlgn="base" hangingPunct="0">
              <a:spcAft>
                <a:spcPct val="0"/>
              </a:spcAft>
            </a:pPr>
            <a:endParaRPr lang="en-US" kern="0" dirty="0" smtClean="0">
              <a:solidFill>
                <a:srgbClr val="585858"/>
              </a:solidFill>
              <a:latin typeface="Georgia" pitchFamily="18" charset="0"/>
              <a:cs typeface="Arial"/>
            </a:endParaRPr>
          </a:p>
          <a:p>
            <a:pPr defTabSz="914400" eaLnBrk="0" fontAlgn="base" hangingPunct="0">
              <a:spcAft>
                <a:spcPct val="0"/>
              </a:spcAft>
            </a:pPr>
            <a:endParaRPr lang="en-US" kern="0" dirty="0">
              <a:solidFill>
                <a:srgbClr val="585858"/>
              </a:solidFill>
              <a:latin typeface="Georgia" pitchFamily="18" charset="0"/>
              <a:cs typeface="Arial"/>
            </a:endParaRPr>
          </a:p>
          <a:p>
            <a:pPr defTabSz="914400" eaLnBrk="0" fontAlgn="base" hangingPunct="0">
              <a:spcAft>
                <a:spcPct val="0"/>
              </a:spcAft>
            </a:pPr>
            <a:endParaRPr lang="en-US" kern="0" dirty="0" smtClean="0">
              <a:solidFill>
                <a:srgbClr val="585858"/>
              </a:solidFill>
              <a:latin typeface="Georgia" pitchFamily="18" charset="0"/>
              <a:cs typeface="Arial"/>
            </a:endParaRPr>
          </a:p>
        </p:txBody>
      </p:sp>
      <p:sp>
        <p:nvSpPr>
          <p:cNvPr id="4" name="Title 1"/>
          <p:cNvSpPr txBox="1">
            <a:spLocks/>
          </p:cNvSpPr>
          <p:nvPr/>
        </p:nvSpPr>
        <p:spPr>
          <a:xfrm>
            <a:off x="189108" y="426128"/>
            <a:ext cx="8763917" cy="674170"/>
          </a:xfrm>
          <a:prstGeom prst="rect">
            <a:avLst/>
          </a:prstGeom>
        </p:spPr>
        <p:txBody>
          <a:bodyPr vert="horz" lIns="91440" tIns="45720" rIns="91440" bIns="45720" rtlCol="0" anchor="t">
            <a:normAutofit/>
          </a:bodyPr>
          <a:lstStyle>
            <a:lvl1pPr algn="l" defTabSz="457200" rtl="0" eaLnBrk="1" latinLnBrk="0" hangingPunct="1">
              <a:lnSpc>
                <a:spcPct val="80000"/>
              </a:lnSpc>
              <a:spcBef>
                <a:spcPct val="0"/>
              </a:spcBef>
              <a:buNone/>
              <a:defRPr sz="4800" b="1" i="0" kern="1200" spc="-150" baseline="0">
                <a:solidFill>
                  <a:srgbClr val="005DAA"/>
                </a:solidFill>
                <a:latin typeface="Arial Narrow Bold"/>
                <a:ea typeface="+mj-ea"/>
                <a:cs typeface="Arial Narrow Bold"/>
              </a:defRPr>
            </a:lvl1pPr>
          </a:lstStyle>
          <a:p>
            <a:r>
              <a:rPr lang="en-US" sz="3600" spc="0" dirty="0">
                <a:solidFill>
                  <a:prstClr val="white"/>
                </a:solidFill>
              </a:rPr>
              <a:t> </a:t>
            </a:r>
            <a:r>
              <a:rPr lang="en-US" sz="3600" spc="0" dirty="0" smtClean="0">
                <a:solidFill>
                  <a:prstClr val="white"/>
                </a:solidFill>
              </a:rPr>
              <a:t>               Grants cannot fund:</a:t>
            </a:r>
            <a:endParaRPr lang="en-US" sz="3600" spc="0" dirty="0">
              <a:solidFill>
                <a:prstClr val="white"/>
              </a:solidFill>
            </a:endParaRPr>
          </a:p>
        </p:txBody>
      </p:sp>
    </p:spTree>
    <p:extLst>
      <p:ext uri="{BB962C8B-B14F-4D97-AF65-F5344CB8AC3E}">
        <p14:creationId xmlns:p14="http://schemas.microsoft.com/office/powerpoint/2010/main" val="197699747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txBox="1">
            <a:spLocks/>
          </p:cNvSpPr>
          <p:nvPr/>
        </p:nvSpPr>
        <p:spPr>
          <a:xfrm>
            <a:off x="674703" y="1320800"/>
            <a:ext cx="8278322" cy="4381501"/>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defTabSz="914400" eaLnBrk="0" fontAlgn="base" hangingPunct="0">
              <a:spcAft>
                <a:spcPct val="0"/>
              </a:spcAft>
            </a:pPr>
            <a:r>
              <a:rPr lang="en-US" kern="0" dirty="0" err="1" smtClean="0">
                <a:solidFill>
                  <a:srgbClr val="585858"/>
                </a:solidFill>
                <a:latin typeface="Arial Narrow Bold" pitchFamily="34" charset="0"/>
                <a:cs typeface="Arial"/>
              </a:rPr>
              <a:t>Operating,administrative</a:t>
            </a:r>
            <a:r>
              <a:rPr lang="en-US" kern="0" dirty="0" smtClean="0">
                <a:solidFill>
                  <a:srgbClr val="585858"/>
                </a:solidFill>
                <a:latin typeface="Arial Narrow Bold" pitchFamily="34" charset="0"/>
                <a:cs typeface="Arial"/>
              </a:rPr>
              <a:t>, or indirect program expenses of another organization with the exception of expenses allowed within the project management allocation for global grants.</a:t>
            </a:r>
          </a:p>
          <a:p>
            <a:pPr defTabSz="914400" eaLnBrk="0" fontAlgn="base" hangingPunct="0">
              <a:spcAft>
                <a:spcPct val="0"/>
              </a:spcAft>
            </a:pPr>
            <a:r>
              <a:rPr lang="en-US" kern="0" dirty="0" smtClean="0">
                <a:solidFill>
                  <a:srgbClr val="585858"/>
                </a:solidFill>
                <a:latin typeface="Arial Narrow Bold" pitchFamily="34" charset="0"/>
                <a:cs typeface="Arial"/>
              </a:rPr>
              <a:t>Unrestricted cash donations to a beneficiary or cooperating organization</a:t>
            </a:r>
          </a:p>
          <a:p>
            <a:pPr defTabSz="914400" eaLnBrk="0" fontAlgn="base" hangingPunct="0">
              <a:spcAft>
                <a:spcPct val="0"/>
              </a:spcAft>
            </a:pPr>
            <a:r>
              <a:rPr lang="en-US" kern="0" dirty="0" smtClean="0">
                <a:solidFill>
                  <a:srgbClr val="585858"/>
                </a:solidFill>
                <a:latin typeface="Arial Narrow Bold" pitchFamily="34" charset="0"/>
                <a:cs typeface="Arial"/>
              </a:rPr>
              <a:t>Activities for which the expense has already been incurred    </a:t>
            </a:r>
          </a:p>
          <a:p>
            <a:pPr defTabSz="914400" eaLnBrk="0" fontAlgn="base" hangingPunct="0">
              <a:spcAft>
                <a:spcPct val="0"/>
              </a:spcAft>
            </a:pPr>
            <a:endParaRPr lang="en-US" b="1" kern="0" dirty="0" smtClean="0">
              <a:solidFill>
                <a:srgbClr val="585858"/>
              </a:solidFill>
              <a:latin typeface="Arial Narrow Bold" pitchFamily="34" charset="0"/>
              <a:cs typeface="Arial"/>
            </a:endParaRPr>
          </a:p>
          <a:p>
            <a:pPr defTabSz="914400" eaLnBrk="0" fontAlgn="base" hangingPunct="0">
              <a:spcAft>
                <a:spcPct val="0"/>
              </a:spcAft>
            </a:pPr>
            <a:endParaRPr lang="en-US" kern="0" dirty="0" smtClean="0">
              <a:solidFill>
                <a:srgbClr val="585858"/>
              </a:solidFill>
              <a:latin typeface="Georgia" pitchFamily="18" charset="0"/>
              <a:cs typeface="Arial"/>
            </a:endParaRPr>
          </a:p>
          <a:p>
            <a:pPr defTabSz="914400" eaLnBrk="0" fontAlgn="base" hangingPunct="0">
              <a:spcAft>
                <a:spcPct val="0"/>
              </a:spcAft>
            </a:pPr>
            <a:endParaRPr lang="en-US" kern="0" dirty="0">
              <a:solidFill>
                <a:srgbClr val="585858"/>
              </a:solidFill>
              <a:latin typeface="Georgia" pitchFamily="18" charset="0"/>
              <a:cs typeface="Arial"/>
            </a:endParaRPr>
          </a:p>
          <a:p>
            <a:pPr defTabSz="914400" eaLnBrk="0" fontAlgn="base" hangingPunct="0">
              <a:spcAft>
                <a:spcPct val="0"/>
              </a:spcAft>
            </a:pPr>
            <a:endParaRPr lang="en-US" kern="0" dirty="0" smtClean="0">
              <a:solidFill>
                <a:srgbClr val="585858"/>
              </a:solidFill>
              <a:latin typeface="Georgia" pitchFamily="18" charset="0"/>
              <a:cs typeface="Arial"/>
            </a:endParaRPr>
          </a:p>
        </p:txBody>
      </p:sp>
      <p:sp>
        <p:nvSpPr>
          <p:cNvPr id="4" name="Title 1"/>
          <p:cNvSpPr txBox="1">
            <a:spLocks/>
          </p:cNvSpPr>
          <p:nvPr/>
        </p:nvSpPr>
        <p:spPr>
          <a:xfrm>
            <a:off x="189108" y="426128"/>
            <a:ext cx="8763917" cy="674170"/>
          </a:xfrm>
          <a:prstGeom prst="rect">
            <a:avLst/>
          </a:prstGeom>
        </p:spPr>
        <p:txBody>
          <a:bodyPr vert="horz" lIns="91440" tIns="45720" rIns="91440" bIns="45720" rtlCol="0" anchor="t">
            <a:normAutofit/>
          </a:bodyPr>
          <a:lstStyle>
            <a:lvl1pPr algn="l" defTabSz="457200" rtl="0" eaLnBrk="1" latinLnBrk="0" hangingPunct="1">
              <a:lnSpc>
                <a:spcPct val="80000"/>
              </a:lnSpc>
              <a:spcBef>
                <a:spcPct val="0"/>
              </a:spcBef>
              <a:buNone/>
              <a:defRPr sz="4800" b="1" i="0" kern="1200" spc="-150" baseline="0">
                <a:solidFill>
                  <a:srgbClr val="005DAA"/>
                </a:solidFill>
                <a:latin typeface="Arial Narrow Bold"/>
                <a:ea typeface="+mj-ea"/>
                <a:cs typeface="Arial Narrow Bold"/>
              </a:defRPr>
            </a:lvl1pPr>
          </a:lstStyle>
          <a:p>
            <a:r>
              <a:rPr lang="en-US" sz="3600" spc="0" dirty="0">
                <a:solidFill>
                  <a:prstClr val="white"/>
                </a:solidFill>
              </a:rPr>
              <a:t> </a:t>
            </a:r>
            <a:r>
              <a:rPr lang="en-US" sz="3600" spc="0" dirty="0" smtClean="0">
                <a:solidFill>
                  <a:prstClr val="white"/>
                </a:solidFill>
              </a:rPr>
              <a:t>               Grants cannot fund:</a:t>
            </a:r>
            <a:endParaRPr lang="en-US" sz="3600" spc="0" dirty="0">
              <a:solidFill>
                <a:prstClr val="white"/>
              </a:solidFill>
            </a:endParaRPr>
          </a:p>
        </p:txBody>
      </p:sp>
    </p:spTree>
    <p:extLst>
      <p:ext uri="{BB962C8B-B14F-4D97-AF65-F5344CB8AC3E}">
        <p14:creationId xmlns:p14="http://schemas.microsoft.com/office/powerpoint/2010/main" val="356146094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txBox="1">
            <a:spLocks/>
          </p:cNvSpPr>
          <p:nvPr/>
        </p:nvSpPr>
        <p:spPr>
          <a:xfrm>
            <a:off x="674703" y="1320800"/>
            <a:ext cx="8278322" cy="4381501"/>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defTabSz="914400" eaLnBrk="0" fontAlgn="base" hangingPunct="0">
              <a:spcAft>
                <a:spcPct val="0"/>
              </a:spcAft>
            </a:pPr>
            <a:r>
              <a:rPr lang="en-US" b="1" kern="0" dirty="0" smtClean="0">
                <a:solidFill>
                  <a:srgbClr val="585858"/>
                </a:solidFill>
                <a:latin typeface="Arial Narrow Bold" pitchFamily="34" charset="0"/>
                <a:cs typeface="Arial"/>
              </a:rPr>
              <a:t>Transportation of vaccines by hand over national borders</a:t>
            </a:r>
          </a:p>
          <a:p>
            <a:pPr defTabSz="914400" eaLnBrk="0" fontAlgn="base" hangingPunct="0">
              <a:spcAft>
                <a:spcPct val="0"/>
              </a:spcAft>
            </a:pPr>
            <a:r>
              <a:rPr lang="en-US" b="1" kern="0" dirty="0" smtClean="0">
                <a:solidFill>
                  <a:srgbClr val="585858"/>
                </a:solidFill>
                <a:latin typeface="Arial Narrow Bold" pitchFamily="34" charset="0"/>
                <a:cs typeface="Arial"/>
              </a:rPr>
              <a:t>Travel to National Immunization Days (NIDS)</a:t>
            </a:r>
          </a:p>
          <a:p>
            <a:pPr defTabSz="914400" eaLnBrk="0" fontAlgn="base" hangingPunct="0">
              <a:spcAft>
                <a:spcPct val="0"/>
              </a:spcAft>
            </a:pPr>
            <a:r>
              <a:rPr lang="en-US" b="1" kern="0" dirty="0" smtClean="0">
                <a:solidFill>
                  <a:srgbClr val="585858"/>
                </a:solidFill>
                <a:latin typeface="Arial Narrow Bold" pitchFamily="34" charset="0"/>
                <a:cs typeface="Arial"/>
              </a:rPr>
              <a:t>Immunizations that consist </a:t>
            </a:r>
            <a:r>
              <a:rPr lang="en-US" b="1" kern="0" dirty="0" err="1" smtClean="0">
                <a:solidFill>
                  <a:srgbClr val="585858"/>
                </a:solidFill>
                <a:latin typeface="Arial Narrow Bold" pitchFamily="34" charset="0"/>
                <a:cs typeface="Arial"/>
              </a:rPr>
              <a:t>soley</a:t>
            </a:r>
            <a:r>
              <a:rPr lang="en-US" b="1" kern="0" dirty="0" smtClean="0">
                <a:solidFill>
                  <a:srgbClr val="585858"/>
                </a:solidFill>
                <a:latin typeface="Arial Narrow Bold" pitchFamily="34" charset="0"/>
                <a:cs typeface="Arial"/>
              </a:rPr>
              <a:t> of the polio vaccine</a:t>
            </a:r>
          </a:p>
          <a:p>
            <a:pPr defTabSz="914400" eaLnBrk="0" fontAlgn="base" hangingPunct="0">
              <a:spcAft>
                <a:spcPct val="0"/>
              </a:spcAft>
            </a:pPr>
            <a:r>
              <a:rPr lang="en-US" b="1" kern="0" dirty="0" smtClean="0">
                <a:solidFill>
                  <a:srgbClr val="585858"/>
                </a:solidFill>
                <a:latin typeface="Arial Narrow Bold" pitchFamily="34" charset="0"/>
                <a:cs typeface="Arial"/>
              </a:rPr>
              <a:t>Study at a Rotary Peace Center partner university in the same or similar academic program as those pursued by Rotary Peace Fellows</a:t>
            </a:r>
          </a:p>
          <a:p>
            <a:pPr defTabSz="914400" eaLnBrk="0" fontAlgn="base" hangingPunct="0">
              <a:spcAft>
                <a:spcPct val="0"/>
              </a:spcAft>
            </a:pPr>
            <a:endParaRPr lang="en-US" kern="0" dirty="0" smtClean="0">
              <a:solidFill>
                <a:srgbClr val="585858"/>
              </a:solidFill>
              <a:latin typeface="Georgia" pitchFamily="18" charset="0"/>
              <a:cs typeface="Arial"/>
            </a:endParaRPr>
          </a:p>
          <a:p>
            <a:pPr defTabSz="914400" eaLnBrk="0" fontAlgn="base" hangingPunct="0">
              <a:spcAft>
                <a:spcPct val="0"/>
              </a:spcAft>
            </a:pPr>
            <a:endParaRPr lang="en-US" kern="0" dirty="0">
              <a:solidFill>
                <a:srgbClr val="585858"/>
              </a:solidFill>
              <a:latin typeface="Georgia" pitchFamily="18" charset="0"/>
              <a:cs typeface="Arial"/>
            </a:endParaRPr>
          </a:p>
          <a:p>
            <a:pPr defTabSz="914400" eaLnBrk="0" fontAlgn="base" hangingPunct="0">
              <a:spcAft>
                <a:spcPct val="0"/>
              </a:spcAft>
            </a:pPr>
            <a:endParaRPr lang="en-US" kern="0" dirty="0" smtClean="0">
              <a:solidFill>
                <a:srgbClr val="585858"/>
              </a:solidFill>
              <a:latin typeface="Georgia" pitchFamily="18" charset="0"/>
              <a:cs typeface="Arial"/>
            </a:endParaRPr>
          </a:p>
        </p:txBody>
      </p:sp>
      <p:sp>
        <p:nvSpPr>
          <p:cNvPr id="4" name="Title 1"/>
          <p:cNvSpPr txBox="1">
            <a:spLocks/>
          </p:cNvSpPr>
          <p:nvPr/>
        </p:nvSpPr>
        <p:spPr>
          <a:xfrm>
            <a:off x="189108" y="426128"/>
            <a:ext cx="8763917" cy="674170"/>
          </a:xfrm>
          <a:prstGeom prst="rect">
            <a:avLst/>
          </a:prstGeom>
        </p:spPr>
        <p:txBody>
          <a:bodyPr vert="horz" lIns="91440" tIns="45720" rIns="91440" bIns="45720" rtlCol="0" anchor="t">
            <a:normAutofit/>
          </a:bodyPr>
          <a:lstStyle>
            <a:lvl1pPr algn="l" defTabSz="457200" rtl="0" eaLnBrk="1" latinLnBrk="0" hangingPunct="1">
              <a:lnSpc>
                <a:spcPct val="80000"/>
              </a:lnSpc>
              <a:spcBef>
                <a:spcPct val="0"/>
              </a:spcBef>
              <a:buNone/>
              <a:defRPr sz="4800" b="1" i="0" kern="1200" spc="-150" baseline="0">
                <a:solidFill>
                  <a:srgbClr val="005DAA"/>
                </a:solidFill>
                <a:latin typeface="Arial Narrow Bold"/>
                <a:ea typeface="+mj-ea"/>
                <a:cs typeface="Arial Narrow Bold"/>
              </a:defRPr>
            </a:lvl1pPr>
          </a:lstStyle>
          <a:p>
            <a:r>
              <a:rPr lang="en-US" sz="3600" spc="0" dirty="0">
                <a:solidFill>
                  <a:prstClr val="white"/>
                </a:solidFill>
              </a:rPr>
              <a:t> </a:t>
            </a:r>
            <a:r>
              <a:rPr lang="en-US" sz="3600" spc="0" dirty="0" smtClean="0">
                <a:solidFill>
                  <a:prstClr val="white"/>
                </a:solidFill>
              </a:rPr>
              <a:t>               Grants cannot fund:</a:t>
            </a:r>
            <a:endParaRPr lang="en-US" sz="3600" spc="0" dirty="0">
              <a:solidFill>
                <a:prstClr val="white"/>
              </a:solidFill>
            </a:endParaRPr>
          </a:p>
        </p:txBody>
      </p:sp>
    </p:spTree>
    <p:extLst>
      <p:ext uri="{BB962C8B-B14F-4D97-AF65-F5344CB8AC3E}">
        <p14:creationId xmlns:p14="http://schemas.microsoft.com/office/powerpoint/2010/main" val="118455702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txBox="1">
            <a:spLocks/>
          </p:cNvSpPr>
          <p:nvPr/>
        </p:nvSpPr>
        <p:spPr>
          <a:xfrm>
            <a:off x="674703" y="1320800"/>
            <a:ext cx="8278322" cy="4381501"/>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defTabSz="914400" eaLnBrk="0" fontAlgn="base" hangingPunct="0">
              <a:spcAft>
                <a:spcPct val="0"/>
              </a:spcAft>
            </a:pPr>
            <a:r>
              <a:rPr lang="en-US" kern="0" dirty="0" smtClean="0">
                <a:solidFill>
                  <a:srgbClr val="585858"/>
                </a:solidFill>
                <a:latin typeface="Georgia" pitchFamily="18" charset="0"/>
                <a:cs typeface="Arial"/>
              </a:rPr>
              <a:t>Reputable non-Rotary organizations or academic institutions that provide expertise, infrastructure, advocacy, training, education, or other support for the grant. </a:t>
            </a:r>
          </a:p>
          <a:p>
            <a:pPr defTabSz="914400" eaLnBrk="0" fontAlgn="base" hangingPunct="0">
              <a:spcAft>
                <a:spcPct val="0"/>
              </a:spcAft>
            </a:pPr>
            <a:r>
              <a:rPr lang="en-US" kern="0" dirty="0" smtClean="0">
                <a:solidFill>
                  <a:srgbClr val="585858"/>
                </a:solidFill>
                <a:latin typeface="Georgia" pitchFamily="18" charset="0"/>
                <a:cs typeface="Arial"/>
              </a:rPr>
              <a:t>Must agree to comply with all reporting and auditing activities required by TRF and provide receipts and proof of purchases.  </a:t>
            </a:r>
          </a:p>
          <a:p>
            <a:pPr defTabSz="914400" eaLnBrk="0" fontAlgn="base" hangingPunct="0">
              <a:spcAft>
                <a:spcPct val="0"/>
              </a:spcAft>
            </a:pPr>
            <a:endParaRPr lang="en-US" kern="0" dirty="0">
              <a:solidFill>
                <a:srgbClr val="585858"/>
              </a:solidFill>
              <a:latin typeface="Georgia" pitchFamily="18" charset="0"/>
              <a:cs typeface="Arial"/>
            </a:endParaRPr>
          </a:p>
          <a:p>
            <a:pPr defTabSz="914400" eaLnBrk="0" fontAlgn="base" hangingPunct="0">
              <a:spcAft>
                <a:spcPct val="0"/>
              </a:spcAft>
            </a:pPr>
            <a:endParaRPr lang="en-US" kern="0" dirty="0" smtClean="0">
              <a:solidFill>
                <a:srgbClr val="585858"/>
              </a:solidFill>
              <a:latin typeface="Georgia" pitchFamily="18" charset="0"/>
              <a:cs typeface="Arial"/>
            </a:endParaRPr>
          </a:p>
        </p:txBody>
      </p:sp>
      <p:sp>
        <p:nvSpPr>
          <p:cNvPr id="4" name="Title 1"/>
          <p:cNvSpPr txBox="1">
            <a:spLocks/>
          </p:cNvSpPr>
          <p:nvPr/>
        </p:nvSpPr>
        <p:spPr>
          <a:xfrm>
            <a:off x="189108" y="426128"/>
            <a:ext cx="8763917" cy="674170"/>
          </a:xfrm>
          <a:prstGeom prst="rect">
            <a:avLst/>
          </a:prstGeom>
        </p:spPr>
        <p:txBody>
          <a:bodyPr vert="horz" lIns="91440" tIns="45720" rIns="91440" bIns="45720" rtlCol="0" anchor="t">
            <a:normAutofit/>
          </a:bodyPr>
          <a:lstStyle>
            <a:lvl1pPr algn="l" defTabSz="457200" rtl="0" eaLnBrk="1" latinLnBrk="0" hangingPunct="1">
              <a:lnSpc>
                <a:spcPct val="80000"/>
              </a:lnSpc>
              <a:spcBef>
                <a:spcPct val="0"/>
              </a:spcBef>
              <a:buNone/>
              <a:defRPr sz="4800" b="1" i="0" kern="1200" spc="-150" baseline="0">
                <a:solidFill>
                  <a:srgbClr val="005DAA"/>
                </a:solidFill>
                <a:latin typeface="Arial Narrow Bold"/>
                <a:ea typeface="+mj-ea"/>
                <a:cs typeface="Arial Narrow Bold"/>
              </a:defRPr>
            </a:lvl1pPr>
          </a:lstStyle>
          <a:p>
            <a:r>
              <a:rPr lang="en-US" sz="3600" spc="0" dirty="0">
                <a:solidFill>
                  <a:prstClr val="white"/>
                </a:solidFill>
              </a:rPr>
              <a:t> </a:t>
            </a:r>
            <a:r>
              <a:rPr lang="en-US" sz="3600" spc="0" dirty="0" smtClean="0">
                <a:solidFill>
                  <a:prstClr val="white"/>
                </a:solidFill>
              </a:rPr>
              <a:t>               Cooperating Organizations</a:t>
            </a:r>
            <a:endParaRPr lang="en-US" sz="3600" spc="0" dirty="0">
              <a:solidFill>
                <a:prstClr val="white"/>
              </a:solidFill>
            </a:endParaRPr>
          </a:p>
        </p:txBody>
      </p:sp>
    </p:spTree>
    <p:extLst>
      <p:ext uri="{BB962C8B-B14F-4D97-AF65-F5344CB8AC3E}">
        <p14:creationId xmlns:p14="http://schemas.microsoft.com/office/powerpoint/2010/main" val="94326481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txBox="1">
            <a:spLocks/>
          </p:cNvSpPr>
          <p:nvPr/>
        </p:nvSpPr>
        <p:spPr>
          <a:xfrm>
            <a:off x="674703" y="1518469"/>
            <a:ext cx="8278322" cy="4309966"/>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50838" lvl="0" indent="-350838" defTabSz="914400" fontAlgn="base">
              <a:spcAft>
                <a:spcPct val="0"/>
              </a:spcAft>
              <a:buFontTx/>
              <a:buChar char="•"/>
            </a:pPr>
            <a:r>
              <a:rPr lang="en-US" kern="0" dirty="0">
                <a:solidFill>
                  <a:srgbClr val="585858"/>
                </a:solidFill>
                <a:latin typeface="Georgia" pitchFamily="18" charset="0"/>
                <a:cs typeface="Arial"/>
              </a:rPr>
              <a:t>Understand how to manage a Rotary </a:t>
            </a:r>
            <a:r>
              <a:rPr lang="en-US" kern="0" dirty="0" smtClean="0">
                <a:solidFill>
                  <a:srgbClr val="585858"/>
                </a:solidFill>
                <a:latin typeface="Georgia" pitchFamily="18" charset="0"/>
                <a:cs typeface="Arial"/>
              </a:rPr>
              <a:t>grant</a:t>
            </a:r>
            <a:endParaRPr lang="en-US" kern="0" dirty="0">
              <a:solidFill>
                <a:srgbClr val="585858"/>
              </a:solidFill>
              <a:latin typeface="Georgia" pitchFamily="18" charset="0"/>
              <a:cs typeface="Arial"/>
            </a:endParaRPr>
          </a:p>
          <a:p>
            <a:pPr marL="350838" lvl="0" indent="-350838" defTabSz="914400" fontAlgn="base">
              <a:spcAft>
                <a:spcPct val="0"/>
              </a:spcAft>
              <a:buFontTx/>
              <a:buChar char="•"/>
            </a:pPr>
            <a:r>
              <a:rPr lang="en-US" kern="0" dirty="0">
                <a:solidFill>
                  <a:srgbClr val="585858"/>
                </a:solidFill>
                <a:latin typeface="Georgia" pitchFamily="18" charset="0"/>
                <a:cs typeface="Arial"/>
              </a:rPr>
              <a:t>Learn stewardship expectations</a:t>
            </a:r>
          </a:p>
          <a:p>
            <a:pPr marL="350838" lvl="0" indent="-350838" defTabSz="914400" fontAlgn="base">
              <a:spcAft>
                <a:spcPct val="0"/>
              </a:spcAft>
              <a:buFontTx/>
              <a:buChar char="•"/>
            </a:pPr>
            <a:r>
              <a:rPr lang="en-US" kern="0" dirty="0">
                <a:solidFill>
                  <a:srgbClr val="585858"/>
                </a:solidFill>
                <a:latin typeface="Georgia" pitchFamily="18" charset="0"/>
                <a:cs typeface="Arial"/>
              </a:rPr>
              <a:t>Prepare clubs to implement the MOU</a:t>
            </a:r>
          </a:p>
          <a:p>
            <a:pPr marL="350838" lvl="0" indent="-350838" defTabSz="914400" fontAlgn="base">
              <a:spcAft>
                <a:spcPct val="0"/>
              </a:spcAft>
              <a:buFontTx/>
              <a:buChar char="•"/>
            </a:pPr>
            <a:r>
              <a:rPr lang="en-US" kern="0" dirty="0">
                <a:solidFill>
                  <a:srgbClr val="585858"/>
                </a:solidFill>
                <a:latin typeface="Georgia" pitchFamily="18" charset="0"/>
                <a:cs typeface="Arial"/>
              </a:rPr>
              <a:t>Qualify clubs to receive grant funds</a:t>
            </a:r>
          </a:p>
        </p:txBody>
      </p:sp>
      <p:sp>
        <p:nvSpPr>
          <p:cNvPr id="4" name="Title 1"/>
          <p:cNvSpPr txBox="1">
            <a:spLocks/>
          </p:cNvSpPr>
          <p:nvPr/>
        </p:nvSpPr>
        <p:spPr>
          <a:xfrm>
            <a:off x="189108" y="426128"/>
            <a:ext cx="8763917" cy="674170"/>
          </a:xfrm>
          <a:prstGeom prst="rect">
            <a:avLst/>
          </a:prstGeom>
        </p:spPr>
        <p:txBody>
          <a:bodyPr vert="horz" lIns="91440" tIns="45720" rIns="91440" bIns="45720" rtlCol="0" anchor="t">
            <a:normAutofit/>
          </a:bodyPr>
          <a:lstStyle>
            <a:lvl1pPr algn="l" defTabSz="457200" rtl="0" eaLnBrk="1" latinLnBrk="0" hangingPunct="1">
              <a:lnSpc>
                <a:spcPct val="80000"/>
              </a:lnSpc>
              <a:spcBef>
                <a:spcPct val="0"/>
              </a:spcBef>
              <a:buNone/>
              <a:defRPr sz="4800" b="1" i="0" kern="1200" spc="-150" baseline="0">
                <a:solidFill>
                  <a:srgbClr val="005DAA"/>
                </a:solidFill>
                <a:latin typeface="Arial Narrow Bold"/>
                <a:ea typeface="+mj-ea"/>
                <a:cs typeface="Arial Narrow Bold"/>
              </a:defRPr>
            </a:lvl1pPr>
          </a:lstStyle>
          <a:p>
            <a:r>
              <a:rPr lang="en-US" sz="3600" spc="0" dirty="0" smtClean="0">
                <a:solidFill>
                  <a:schemeClr val="bg1"/>
                </a:solidFill>
              </a:rPr>
              <a:t>PURPOSE</a:t>
            </a:r>
            <a:endParaRPr lang="en-US" sz="3600" spc="0" dirty="0">
              <a:solidFill>
                <a:schemeClr val="bg1"/>
              </a:solidFill>
            </a:endParaRPr>
          </a:p>
        </p:txBody>
      </p:sp>
    </p:spTree>
    <p:extLst>
      <p:ext uri="{BB962C8B-B14F-4D97-AF65-F5344CB8AC3E}">
        <p14:creationId xmlns:p14="http://schemas.microsoft.com/office/powerpoint/2010/main" val="183929165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txBox="1">
            <a:spLocks/>
          </p:cNvSpPr>
          <p:nvPr/>
        </p:nvSpPr>
        <p:spPr>
          <a:xfrm>
            <a:off x="674703" y="1320800"/>
            <a:ext cx="8278322" cy="4381501"/>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defTabSz="914400" eaLnBrk="0" fontAlgn="base" hangingPunct="0">
              <a:spcAft>
                <a:spcPct val="0"/>
              </a:spcAft>
            </a:pPr>
            <a:r>
              <a:rPr lang="en-US" kern="0" dirty="0" smtClean="0">
                <a:solidFill>
                  <a:srgbClr val="585858"/>
                </a:solidFill>
                <a:latin typeface="Georgia" pitchFamily="18" charset="0"/>
                <a:cs typeface="Arial"/>
              </a:rPr>
              <a:t>All funding provided to cooperating organizations must be used for specific project expenses.</a:t>
            </a:r>
          </a:p>
          <a:p>
            <a:pPr defTabSz="914400" eaLnBrk="0" fontAlgn="base" hangingPunct="0">
              <a:spcAft>
                <a:spcPct val="0"/>
              </a:spcAft>
            </a:pPr>
            <a:r>
              <a:rPr lang="en-US" kern="0" dirty="0" smtClean="0">
                <a:solidFill>
                  <a:srgbClr val="585858"/>
                </a:solidFill>
                <a:latin typeface="Georgia" pitchFamily="18" charset="0"/>
                <a:cs typeface="Arial"/>
              </a:rPr>
              <a:t>The sponsoring district must maintain an itemized report of such activities.</a:t>
            </a:r>
            <a:endParaRPr lang="en-US" kern="0" dirty="0">
              <a:solidFill>
                <a:srgbClr val="585858"/>
              </a:solidFill>
              <a:latin typeface="Georgia" pitchFamily="18" charset="0"/>
              <a:cs typeface="Arial"/>
            </a:endParaRPr>
          </a:p>
          <a:p>
            <a:pPr defTabSz="914400" eaLnBrk="0" fontAlgn="base" hangingPunct="0">
              <a:spcAft>
                <a:spcPct val="0"/>
              </a:spcAft>
            </a:pPr>
            <a:endParaRPr lang="en-US" kern="0" dirty="0" smtClean="0">
              <a:solidFill>
                <a:srgbClr val="585858"/>
              </a:solidFill>
              <a:latin typeface="Georgia" pitchFamily="18" charset="0"/>
              <a:cs typeface="Arial"/>
            </a:endParaRPr>
          </a:p>
        </p:txBody>
      </p:sp>
      <p:sp>
        <p:nvSpPr>
          <p:cNvPr id="4" name="Title 1"/>
          <p:cNvSpPr txBox="1">
            <a:spLocks/>
          </p:cNvSpPr>
          <p:nvPr/>
        </p:nvSpPr>
        <p:spPr>
          <a:xfrm>
            <a:off x="189108" y="426128"/>
            <a:ext cx="8763917" cy="674170"/>
          </a:xfrm>
          <a:prstGeom prst="rect">
            <a:avLst/>
          </a:prstGeom>
        </p:spPr>
        <p:txBody>
          <a:bodyPr vert="horz" lIns="91440" tIns="45720" rIns="91440" bIns="45720" rtlCol="0" anchor="t">
            <a:normAutofit/>
          </a:bodyPr>
          <a:lstStyle>
            <a:lvl1pPr algn="l" defTabSz="457200" rtl="0" eaLnBrk="1" latinLnBrk="0" hangingPunct="1">
              <a:lnSpc>
                <a:spcPct val="80000"/>
              </a:lnSpc>
              <a:spcBef>
                <a:spcPct val="0"/>
              </a:spcBef>
              <a:buNone/>
              <a:defRPr sz="4800" b="1" i="0" kern="1200" spc="-150" baseline="0">
                <a:solidFill>
                  <a:srgbClr val="005DAA"/>
                </a:solidFill>
                <a:latin typeface="Arial Narrow Bold"/>
                <a:ea typeface="+mj-ea"/>
                <a:cs typeface="Arial Narrow Bold"/>
              </a:defRPr>
            </a:lvl1pPr>
          </a:lstStyle>
          <a:p>
            <a:r>
              <a:rPr lang="en-US" sz="3600" spc="0" dirty="0">
                <a:solidFill>
                  <a:prstClr val="white"/>
                </a:solidFill>
              </a:rPr>
              <a:t> </a:t>
            </a:r>
            <a:r>
              <a:rPr lang="en-US" sz="3600" spc="0" dirty="0" smtClean="0">
                <a:solidFill>
                  <a:prstClr val="white"/>
                </a:solidFill>
              </a:rPr>
              <a:t>               Cooperating Organizations</a:t>
            </a:r>
            <a:endParaRPr lang="en-US" sz="3600" spc="0" dirty="0">
              <a:solidFill>
                <a:prstClr val="white"/>
              </a:solidFill>
            </a:endParaRPr>
          </a:p>
        </p:txBody>
      </p:sp>
    </p:spTree>
    <p:extLst>
      <p:ext uri="{BB962C8B-B14F-4D97-AF65-F5344CB8AC3E}">
        <p14:creationId xmlns:p14="http://schemas.microsoft.com/office/powerpoint/2010/main" val="110103852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txBox="1">
            <a:spLocks/>
          </p:cNvSpPr>
          <p:nvPr/>
        </p:nvSpPr>
        <p:spPr>
          <a:xfrm>
            <a:off x="469900" y="1816768"/>
            <a:ext cx="8483125" cy="4011667"/>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457200" indent="-457200" defTabSz="914400" eaLnBrk="0" fontAlgn="base" hangingPunct="0">
              <a:spcAft>
                <a:spcPct val="0"/>
              </a:spcAft>
              <a:buFontTx/>
              <a:buChar char="•"/>
            </a:pPr>
            <a:r>
              <a:rPr lang="en-US" kern="0" dirty="0" smtClean="0">
                <a:solidFill>
                  <a:srgbClr val="585858"/>
                </a:solidFill>
                <a:latin typeface="Georgia" pitchFamily="18" charset="0"/>
                <a:cs typeface="Arial"/>
              </a:rPr>
              <a:t>Global grants</a:t>
            </a:r>
            <a:endParaRPr lang="en-US" kern="0" dirty="0">
              <a:solidFill>
                <a:srgbClr val="585858"/>
              </a:solidFill>
              <a:latin typeface="Georgia" pitchFamily="18" charset="0"/>
              <a:cs typeface="Arial"/>
            </a:endParaRPr>
          </a:p>
        </p:txBody>
      </p:sp>
      <p:sp>
        <p:nvSpPr>
          <p:cNvPr id="4" name="Title 1"/>
          <p:cNvSpPr txBox="1">
            <a:spLocks/>
          </p:cNvSpPr>
          <p:nvPr/>
        </p:nvSpPr>
        <p:spPr>
          <a:xfrm>
            <a:off x="189108" y="426128"/>
            <a:ext cx="8763917" cy="674170"/>
          </a:xfrm>
          <a:prstGeom prst="rect">
            <a:avLst/>
          </a:prstGeom>
        </p:spPr>
        <p:txBody>
          <a:bodyPr vert="horz" lIns="91440" tIns="45720" rIns="91440" bIns="45720" rtlCol="0" anchor="t">
            <a:normAutofit/>
          </a:bodyPr>
          <a:lstStyle>
            <a:lvl1pPr algn="l" defTabSz="457200" rtl="0" eaLnBrk="1" latinLnBrk="0" hangingPunct="1">
              <a:lnSpc>
                <a:spcPct val="80000"/>
              </a:lnSpc>
              <a:spcBef>
                <a:spcPct val="0"/>
              </a:spcBef>
              <a:buNone/>
              <a:defRPr sz="4800" b="1" i="0" kern="1200" spc="-150" baseline="0">
                <a:solidFill>
                  <a:srgbClr val="005DAA"/>
                </a:solidFill>
                <a:latin typeface="Arial Narrow Bold"/>
                <a:ea typeface="+mj-ea"/>
                <a:cs typeface="Arial Narrow Bold"/>
              </a:defRPr>
            </a:lvl1pPr>
          </a:lstStyle>
          <a:p>
            <a:r>
              <a:rPr lang="en-US" sz="3600" spc="0" dirty="0" smtClean="0">
                <a:solidFill>
                  <a:prstClr val="white"/>
                </a:solidFill>
              </a:rPr>
              <a:t>ROTARY FOUNDATION GRANTS</a:t>
            </a:r>
            <a:endParaRPr lang="en-US" sz="3600" spc="0" dirty="0">
              <a:solidFill>
                <a:prstClr val="white"/>
              </a:solidFill>
            </a:endParaRPr>
          </a:p>
        </p:txBody>
      </p:sp>
      <p:pic>
        <p:nvPicPr>
          <p:cNvPr id="3074" name="Picture 2" descr="C:\Users\nicholsk\Desktop\Slide show images\_MG_430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24615" y="1816768"/>
            <a:ext cx="4572000" cy="304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3297117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txBox="1">
            <a:spLocks/>
          </p:cNvSpPr>
          <p:nvPr/>
        </p:nvSpPr>
        <p:spPr>
          <a:xfrm>
            <a:off x="674703" y="1518469"/>
            <a:ext cx="8278322" cy="4309966"/>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defTabSz="914400" fontAlgn="base">
              <a:spcAft>
                <a:spcPct val="0"/>
              </a:spcAft>
              <a:buNone/>
            </a:pPr>
            <a:r>
              <a:rPr lang="en-US" kern="0" dirty="0" smtClean="0">
                <a:solidFill>
                  <a:srgbClr val="585858"/>
                </a:solidFill>
                <a:latin typeface="Georgia" pitchFamily="18" charset="0"/>
                <a:cs typeface="Arial"/>
              </a:rPr>
              <a:t>    </a:t>
            </a:r>
            <a:r>
              <a:rPr lang="en-US" sz="4000" kern="0" dirty="0" smtClean="0">
                <a:solidFill>
                  <a:srgbClr val="585858"/>
                </a:solidFill>
                <a:latin typeface="Georgia" pitchFamily="18" charset="0"/>
                <a:cs typeface="Arial"/>
              </a:rPr>
              <a:t>Support large international activities with sustainable, measurable outcomes in one or more of Rotary’s Six Areas of Focus.</a:t>
            </a:r>
          </a:p>
        </p:txBody>
      </p:sp>
      <p:sp>
        <p:nvSpPr>
          <p:cNvPr id="4" name="Title 1"/>
          <p:cNvSpPr txBox="1">
            <a:spLocks/>
          </p:cNvSpPr>
          <p:nvPr/>
        </p:nvSpPr>
        <p:spPr>
          <a:xfrm>
            <a:off x="189108" y="426128"/>
            <a:ext cx="8763917" cy="674170"/>
          </a:xfrm>
          <a:prstGeom prst="rect">
            <a:avLst/>
          </a:prstGeom>
        </p:spPr>
        <p:txBody>
          <a:bodyPr vert="horz" lIns="91440" tIns="45720" rIns="91440" bIns="45720" rtlCol="0" anchor="t">
            <a:normAutofit/>
          </a:bodyPr>
          <a:lstStyle>
            <a:lvl1pPr algn="l" defTabSz="457200" rtl="0" eaLnBrk="1" latinLnBrk="0" hangingPunct="1">
              <a:lnSpc>
                <a:spcPct val="80000"/>
              </a:lnSpc>
              <a:spcBef>
                <a:spcPct val="0"/>
              </a:spcBef>
              <a:buNone/>
              <a:defRPr sz="4800" b="1" i="0" kern="1200" spc="-150" baseline="0">
                <a:solidFill>
                  <a:srgbClr val="005DAA"/>
                </a:solidFill>
                <a:latin typeface="Arial Narrow Bold"/>
                <a:ea typeface="+mj-ea"/>
                <a:cs typeface="Arial Narrow Bold"/>
              </a:defRPr>
            </a:lvl1pPr>
          </a:lstStyle>
          <a:p>
            <a:r>
              <a:rPr lang="en-US" sz="3600" spc="0" dirty="0">
                <a:solidFill>
                  <a:prstClr val="white"/>
                </a:solidFill>
              </a:rPr>
              <a:t> </a:t>
            </a:r>
            <a:r>
              <a:rPr lang="en-US" sz="3600" spc="0" dirty="0" smtClean="0">
                <a:solidFill>
                  <a:prstClr val="white"/>
                </a:solidFill>
              </a:rPr>
              <a:t>            GLOBAL GRANTS</a:t>
            </a:r>
            <a:endParaRPr lang="en-US" sz="3600" spc="0" dirty="0">
              <a:solidFill>
                <a:prstClr val="white"/>
              </a:solidFill>
            </a:endParaRPr>
          </a:p>
        </p:txBody>
      </p:sp>
    </p:spTree>
    <p:extLst>
      <p:ext uri="{BB962C8B-B14F-4D97-AF65-F5344CB8AC3E}">
        <p14:creationId xmlns:p14="http://schemas.microsoft.com/office/powerpoint/2010/main" val="127683971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txBox="1">
            <a:spLocks/>
          </p:cNvSpPr>
          <p:nvPr/>
        </p:nvSpPr>
        <p:spPr>
          <a:xfrm>
            <a:off x="1070811" y="1518469"/>
            <a:ext cx="7882214" cy="4309966"/>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36550" indent="-336550" defTabSz="914400" eaLnBrk="0" fontAlgn="base" hangingPunct="0">
              <a:lnSpc>
                <a:spcPct val="130000"/>
              </a:lnSpc>
              <a:spcAft>
                <a:spcPct val="0"/>
              </a:spcAft>
              <a:buFont typeface="Arial"/>
              <a:buNone/>
            </a:pPr>
            <a:r>
              <a:rPr lang="en-US" dirty="0">
                <a:solidFill>
                  <a:srgbClr val="585858"/>
                </a:solidFill>
                <a:latin typeface="Georgia" pitchFamily="18" charset="0"/>
                <a:cs typeface="Arial" charset="0"/>
              </a:rPr>
              <a:t>Peace and conflict prevention/resolution</a:t>
            </a:r>
          </a:p>
          <a:p>
            <a:pPr marL="336550" indent="-336550" defTabSz="914400" eaLnBrk="0" fontAlgn="base" hangingPunct="0">
              <a:lnSpc>
                <a:spcPct val="130000"/>
              </a:lnSpc>
              <a:spcAft>
                <a:spcPct val="0"/>
              </a:spcAft>
              <a:buFont typeface="Arial"/>
              <a:buNone/>
            </a:pPr>
            <a:r>
              <a:rPr lang="en-US" dirty="0">
                <a:solidFill>
                  <a:srgbClr val="585858"/>
                </a:solidFill>
                <a:latin typeface="Georgia" pitchFamily="18" charset="0"/>
                <a:cs typeface="Arial" charset="0"/>
              </a:rPr>
              <a:t>Disease prevention and treatment</a:t>
            </a:r>
          </a:p>
          <a:p>
            <a:pPr marL="336550" indent="-336550" defTabSz="914400" eaLnBrk="0" fontAlgn="base" hangingPunct="0">
              <a:lnSpc>
                <a:spcPct val="130000"/>
              </a:lnSpc>
              <a:spcAft>
                <a:spcPct val="0"/>
              </a:spcAft>
              <a:buFont typeface="Arial"/>
              <a:buNone/>
            </a:pPr>
            <a:r>
              <a:rPr lang="en-US" dirty="0">
                <a:solidFill>
                  <a:srgbClr val="585858"/>
                </a:solidFill>
                <a:latin typeface="Georgia" pitchFamily="18" charset="0"/>
                <a:cs typeface="Arial" charset="0"/>
              </a:rPr>
              <a:t>Water and sanitation</a:t>
            </a:r>
          </a:p>
          <a:p>
            <a:pPr marL="336550" indent="-336550" defTabSz="914400" eaLnBrk="0" fontAlgn="base" hangingPunct="0">
              <a:lnSpc>
                <a:spcPct val="130000"/>
              </a:lnSpc>
              <a:spcAft>
                <a:spcPct val="0"/>
              </a:spcAft>
              <a:buFont typeface="Arial"/>
              <a:buNone/>
            </a:pPr>
            <a:r>
              <a:rPr lang="en-US" dirty="0">
                <a:solidFill>
                  <a:srgbClr val="585858"/>
                </a:solidFill>
                <a:latin typeface="Georgia" pitchFamily="18" charset="0"/>
                <a:cs typeface="Arial" charset="0"/>
              </a:rPr>
              <a:t>Maternal and child health</a:t>
            </a:r>
          </a:p>
          <a:p>
            <a:pPr marL="336550" indent="-336550" defTabSz="914400" eaLnBrk="0" fontAlgn="base" hangingPunct="0">
              <a:lnSpc>
                <a:spcPct val="130000"/>
              </a:lnSpc>
              <a:spcAft>
                <a:spcPct val="0"/>
              </a:spcAft>
              <a:buFont typeface="Arial"/>
              <a:buNone/>
            </a:pPr>
            <a:r>
              <a:rPr lang="en-US" dirty="0">
                <a:solidFill>
                  <a:srgbClr val="585858"/>
                </a:solidFill>
                <a:latin typeface="Georgia" pitchFamily="18" charset="0"/>
                <a:cs typeface="Arial" charset="0"/>
              </a:rPr>
              <a:t>Basic education and literacy</a:t>
            </a:r>
          </a:p>
          <a:p>
            <a:pPr marL="336550" indent="-336550" defTabSz="914400" eaLnBrk="0" fontAlgn="base" hangingPunct="0">
              <a:lnSpc>
                <a:spcPct val="130000"/>
              </a:lnSpc>
              <a:spcAft>
                <a:spcPct val="0"/>
              </a:spcAft>
              <a:buFont typeface="Arial"/>
              <a:buNone/>
            </a:pPr>
            <a:r>
              <a:rPr lang="en-US" dirty="0">
                <a:solidFill>
                  <a:srgbClr val="585858"/>
                </a:solidFill>
                <a:latin typeface="Georgia" pitchFamily="18" charset="0"/>
                <a:cs typeface="Arial" charset="0"/>
              </a:rPr>
              <a:t>Economic and community development</a:t>
            </a:r>
          </a:p>
        </p:txBody>
      </p:sp>
      <p:sp>
        <p:nvSpPr>
          <p:cNvPr id="4" name="Title 1"/>
          <p:cNvSpPr txBox="1">
            <a:spLocks/>
          </p:cNvSpPr>
          <p:nvPr/>
        </p:nvSpPr>
        <p:spPr>
          <a:xfrm>
            <a:off x="189108" y="426128"/>
            <a:ext cx="8763917" cy="674170"/>
          </a:xfrm>
          <a:prstGeom prst="rect">
            <a:avLst/>
          </a:prstGeom>
        </p:spPr>
        <p:txBody>
          <a:bodyPr vert="horz" lIns="91440" tIns="45720" rIns="91440" bIns="45720" rtlCol="0" anchor="t">
            <a:normAutofit/>
          </a:bodyPr>
          <a:lstStyle>
            <a:lvl1pPr algn="l" defTabSz="457200" rtl="0" eaLnBrk="1" latinLnBrk="0" hangingPunct="1">
              <a:lnSpc>
                <a:spcPct val="80000"/>
              </a:lnSpc>
              <a:spcBef>
                <a:spcPct val="0"/>
              </a:spcBef>
              <a:buNone/>
              <a:defRPr sz="4800" b="1" i="0" kern="1200" spc="-150" baseline="0">
                <a:solidFill>
                  <a:srgbClr val="005DAA"/>
                </a:solidFill>
                <a:latin typeface="Arial Narrow Bold"/>
                <a:ea typeface="+mj-ea"/>
                <a:cs typeface="Arial Narrow Bold"/>
              </a:defRPr>
            </a:lvl1pPr>
          </a:lstStyle>
          <a:p>
            <a:r>
              <a:rPr lang="en-US" sz="3600" spc="0" dirty="0" smtClean="0">
                <a:solidFill>
                  <a:prstClr val="white"/>
                </a:solidFill>
              </a:rPr>
              <a:t>AREAS OF FOCUS</a:t>
            </a:r>
            <a:endParaRPr lang="en-US" sz="3600" spc="0" dirty="0">
              <a:solidFill>
                <a:prstClr val="white"/>
              </a:solidFill>
            </a:endParaRPr>
          </a:p>
        </p:txBody>
      </p:sp>
      <p:pic>
        <p:nvPicPr>
          <p:cNvPr id="1026" name="Picture 2" descr="S:\LE\Captivate\icons and backgrounds\AOF logos 2013\AoF-V_Smoke-RGB.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9108" y="1368068"/>
            <a:ext cx="646683" cy="46107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820331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txBox="1">
            <a:spLocks/>
          </p:cNvSpPr>
          <p:nvPr/>
        </p:nvSpPr>
        <p:spPr>
          <a:xfrm>
            <a:off x="674703" y="1518469"/>
            <a:ext cx="8278322" cy="4309966"/>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defTabSz="914400" fontAlgn="base">
              <a:spcAft>
                <a:spcPct val="0"/>
              </a:spcAft>
              <a:buFont typeface="Arial"/>
              <a:buNone/>
            </a:pPr>
            <a:r>
              <a:rPr lang="en-US" kern="0" dirty="0">
                <a:solidFill>
                  <a:srgbClr val="585858"/>
                </a:solidFill>
                <a:latin typeface="Georgia" pitchFamily="18" charset="0"/>
                <a:cs typeface="Arial"/>
              </a:rPr>
              <a:t>Giving a community the skills and knowledge to maintain project outcomes for the long term, after grant funds have been </a:t>
            </a:r>
            <a:r>
              <a:rPr lang="en-US" kern="0" dirty="0" smtClean="0">
                <a:solidFill>
                  <a:srgbClr val="585858"/>
                </a:solidFill>
                <a:latin typeface="Georgia" pitchFamily="18" charset="0"/>
                <a:cs typeface="Arial"/>
              </a:rPr>
              <a:t>expended.</a:t>
            </a:r>
            <a:r>
              <a:rPr lang="en-US" kern="0" dirty="0">
                <a:solidFill>
                  <a:srgbClr val="000000"/>
                </a:solidFill>
                <a:latin typeface="Arial"/>
                <a:cs typeface="Arial"/>
              </a:rPr>
              <a:t>	</a:t>
            </a:r>
          </a:p>
        </p:txBody>
      </p:sp>
      <p:sp>
        <p:nvSpPr>
          <p:cNvPr id="4" name="Title 1"/>
          <p:cNvSpPr txBox="1">
            <a:spLocks/>
          </p:cNvSpPr>
          <p:nvPr/>
        </p:nvSpPr>
        <p:spPr>
          <a:xfrm>
            <a:off x="189108" y="426128"/>
            <a:ext cx="8763917" cy="674170"/>
          </a:xfrm>
          <a:prstGeom prst="rect">
            <a:avLst/>
          </a:prstGeom>
        </p:spPr>
        <p:txBody>
          <a:bodyPr vert="horz" lIns="91440" tIns="45720" rIns="91440" bIns="45720" rtlCol="0" anchor="t">
            <a:normAutofit/>
          </a:bodyPr>
          <a:lstStyle>
            <a:lvl1pPr algn="l" defTabSz="457200" rtl="0" eaLnBrk="1" latinLnBrk="0" hangingPunct="1">
              <a:lnSpc>
                <a:spcPct val="80000"/>
              </a:lnSpc>
              <a:spcBef>
                <a:spcPct val="0"/>
              </a:spcBef>
              <a:buNone/>
              <a:defRPr sz="4800" b="1" i="0" kern="1200" spc="-150" baseline="0">
                <a:solidFill>
                  <a:srgbClr val="005DAA"/>
                </a:solidFill>
                <a:latin typeface="Arial Narrow Bold"/>
                <a:ea typeface="+mj-ea"/>
                <a:cs typeface="Arial Narrow Bold"/>
              </a:defRPr>
            </a:lvl1pPr>
          </a:lstStyle>
          <a:p>
            <a:r>
              <a:rPr lang="en-US" sz="3600" spc="0" dirty="0" smtClean="0">
                <a:solidFill>
                  <a:prstClr val="white"/>
                </a:solidFill>
              </a:rPr>
              <a:t>SUSTAINABLE PROJECTS</a:t>
            </a:r>
            <a:endParaRPr lang="en-US" sz="3600" spc="0" dirty="0">
              <a:solidFill>
                <a:prstClr val="white"/>
              </a:solidFill>
            </a:endParaRPr>
          </a:p>
        </p:txBody>
      </p:sp>
      <p:pic>
        <p:nvPicPr>
          <p:cNvPr id="1026" name="Picture 2" descr="C:\Users\nicholsk\Desktop\Slide show images\20090312_DO_17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6732" y="3276905"/>
            <a:ext cx="4743467" cy="31619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135180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txBox="1">
            <a:spLocks/>
          </p:cNvSpPr>
          <p:nvPr/>
        </p:nvSpPr>
        <p:spPr>
          <a:xfrm>
            <a:off x="674703" y="1320800"/>
            <a:ext cx="8278322" cy="4381501"/>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defTabSz="914400" eaLnBrk="0" fontAlgn="base" hangingPunct="0">
              <a:spcAft>
                <a:spcPct val="0"/>
              </a:spcAft>
            </a:pPr>
            <a:r>
              <a:rPr lang="en-US" sz="2400" kern="0" dirty="0" smtClean="0">
                <a:solidFill>
                  <a:srgbClr val="585858"/>
                </a:solidFill>
                <a:latin typeface="Arial Narrow Bold" pitchFamily="34" charset="0"/>
                <a:cs typeface="Arial"/>
              </a:rPr>
              <a:t>RYE, RYLA, Rotary Friendship Exchange, </a:t>
            </a:r>
            <a:r>
              <a:rPr lang="en-US" sz="2400" kern="0" dirty="0" err="1" smtClean="0">
                <a:solidFill>
                  <a:srgbClr val="585858"/>
                </a:solidFill>
                <a:latin typeface="Arial Narrow Bold" pitchFamily="34" charset="0"/>
                <a:cs typeface="Arial"/>
              </a:rPr>
              <a:t>Rotaract</a:t>
            </a:r>
            <a:r>
              <a:rPr lang="en-US" sz="2400" kern="0" dirty="0" smtClean="0">
                <a:solidFill>
                  <a:srgbClr val="585858"/>
                </a:solidFill>
                <a:latin typeface="Arial Narrow Bold" pitchFamily="34" charset="0"/>
                <a:cs typeface="Arial"/>
              </a:rPr>
              <a:t>, Interact</a:t>
            </a:r>
          </a:p>
          <a:p>
            <a:pPr defTabSz="914400" eaLnBrk="0" fontAlgn="base" hangingPunct="0">
              <a:spcAft>
                <a:spcPct val="0"/>
              </a:spcAft>
            </a:pPr>
            <a:r>
              <a:rPr lang="en-US" sz="2400" kern="0" dirty="0" smtClean="0">
                <a:solidFill>
                  <a:srgbClr val="585858"/>
                </a:solidFill>
                <a:latin typeface="Arial Narrow Bold" pitchFamily="34" charset="0"/>
                <a:cs typeface="Arial"/>
              </a:rPr>
              <a:t>International travel for youth under 18</a:t>
            </a:r>
          </a:p>
          <a:p>
            <a:pPr defTabSz="914400" eaLnBrk="0" fontAlgn="base" hangingPunct="0">
              <a:spcAft>
                <a:spcPct val="0"/>
              </a:spcAft>
            </a:pPr>
            <a:r>
              <a:rPr lang="en-US" sz="2400" kern="0" dirty="0" smtClean="0">
                <a:solidFill>
                  <a:srgbClr val="585858"/>
                </a:solidFill>
                <a:latin typeface="Arial Narrow Bold" pitchFamily="34" charset="0"/>
                <a:cs typeface="Arial"/>
              </a:rPr>
              <a:t>New construction of or additions to any structure</a:t>
            </a:r>
          </a:p>
          <a:p>
            <a:pPr defTabSz="914400" eaLnBrk="0" fontAlgn="base" hangingPunct="0">
              <a:spcAft>
                <a:spcPct val="0"/>
              </a:spcAft>
            </a:pPr>
            <a:r>
              <a:rPr lang="en-US" sz="2400" kern="0" dirty="0" smtClean="0">
                <a:solidFill>
                  <a:srgbClr val="585858"/>
                </a:solidFill>
                <a:latin typeface="Arial Narrow Bold" pitchFamily="34" charset="0"/>
                <a:cs typeface="Arial"/>
              </a:rPr>
              <a:t>Travel for staff of cooperating organization involved in humanitarian project</a:t>
            </a:r>
          </a:p>
          <a:p>
            <a:pPr defTabSz="914400" eaLnBrk="0" fontAlgn="base" hangingPunct="0">
              <a:spcAft>
                <a:spcPct val="0"/>
              </a:spcAft>
            </a:pPr>
            <a:r>
              <a:rPr lang="en-US" sz="2400" kern="0" dirty="0" smtClean="0">
                <a:solidFill>
                  <a:srgbClr val="585858"/>
                </a:solidFill>
                <a:latin typeface="Arial Narrow Bold" pitchFamily="34" charset="0"/>
                <a:cs typeface="Arial"/>
              </a:rPr>
              <a:t>Activities primarily implemented by an organization other than Rotary</a:t>
            </a:r>
          </a:p>
          <a:p>
            <a:pPr defTabSz="914400" eaLnBrk="0" fontAlgn="base" hangingPunct="0">
              <a:spcAft>
                <a:spcPct val="0"/>
              </a:spcAft>
            </a:pPr>
            <a:r>
              <a:rPr lang="en-US" sz="2400" kern="0" dirty="0" smtClean="0">
                <a:solidFill>
                  <a:srgbClr val="585858"/>
                </a:solidFill>
                <a:latin typeface="Arial Narrow Bold" pitchFamily="34" charset="0"/>
                <a:cs typeface="Arial"/>
              </a:rPr>
              <a:t>Humanitarian projects than consist primarily of research oriented projects or data collection or individual travel expenses</a:t>
            </a:r>
          </a:p>
          <a:p>
            <a:pPr defTabSz="914400" eaLnBrk="0" fontAlgn="base" hangingPunct="0">
              <a:spcAft>
                <a:spcPct val="0"/>
              </a:spcAft>
            </a:pPr>
            <a:r>
              <a:rPr lang="en-US" sz="2400" kern="0" dirty="0" smtClean="0">
                <a:solidFill>
                  <a:srgbClr val="585858"/>
                </a:solidFill>
                <a:latin typeface="Arial Narrow Bold" pitchFamily="34" charset="0"/>
                <a:cs typeface="Arial"/>
              </a:rPr>
              <a:t>Undergraduate studies </a:t>
            </a:r>
          </a:p>
          <a:p>
            <a:pPr defTabSz="914400" eaLnBrk="0" fontAlgn="base" hangingPunct="0">
              <a:spcAft>
                <a:spcPct val="0"/>
              </a:spcAft>
            </a:pPr>
            <a:r>
              <a:rPr lang="en-US" sz="2400" kern="0" dirty="0" smtClean="0">
                <a:solidFill>
                  <a:srgbClr val="585858"/>
                </a:solidFill>
                <a:latin typeface="Arial Narrow Bold" pitchFamily="34" charset="0"/>
                <a:cs typeface="Arial"/>
              </a:rPr>
              <a:t>Multiple unrelated projects under one grant</a:t>
            </a:r>
          </a:p>
          <a:p>
            <a:pPr defTabSz="914400" eaLnBrk="0" fontAlgn="base" hangingPunct="0">
              <a:spcAft>
                <a:spcPct val="0"/>
              </a:spcAft>
            </a:pPr>
            <a:endParaRPr lang="en-US" kern="0" dirty="0" smtClean="0">
              <a:solidFill>
                <a:srgbClr val="585858"/>
              </a:solidFill>
              <a:latin typeface="Arial Narrow Bold" pitchFamily="34" charset="0"/>
              <a:cs typeface="Arial"/>
            </a:endParaRPr>
          </a:p>
          <a:p>
            <a:pPr defTabSz="914400" eaLnBrk="0" fontAlgn="base" hangingPunct="0">
              <a:spcAft>
                <a:spcPct val="0"/>
              </a:spcAft>
            </a:pPr>
            <a:endParaRPr lang="en-US" b="1" kern="0" dirty="0" smtClean="0">
              <a:solidFill>
                <a:srgbClr val="585858"/>
              </a:solidFill>
              <a:latin typeface="Arial Narrow Bold" pitchFamily="34" charset="0"/>
              <a:cs typeface="Arial"/>
            </a:endParaRPr>
          </a:p>
          <a:p>
            <a:pPr defTabSz="914400" eaLnBrk="0" fontAlgn="base" hangingPunct="0">
              <a:spcAft>
                <a:spcPct val="0"/>
              </a:spcAft>
            </a:pPr>
            <a:endParaRPr lang="en-US" kern="0" dirty="0" smtClean="0">
              <a:solidFill>
                <a:srgbClr val="585858"/>
              </a:solidFill>
              <a:latin typeface="Georgia" pitchFamily="18" charset="0"/>
              <a:cs typeface="Arial"/>
            </a:endParaRPr>
          </a:p>
          <a:p>
            <a:pPr defTabSz="914400" eaLnBrk="0" fontAlgn="base" hangingPunct="0">
              <a:spcAft>
                <a:spcPct val="0"/>
              </a:spcAft>
            </a:pPr>
            <a:endParaRPr lang="en-US" kern="0" dirty="0">
              <a:solidFill>
                <a:srgbClr val="585858"/>
              </a:solidFill>
              <a:latin typeface="Georgia" pitchFamily="18" charset="0"/>
              <a:cs typeface="Arial"/>
            </a:endParaRPr>
          </a:p>
          <a:p>
            <a:pPr defTabSz="914400" eaLnBrk="0" fontAlgn="base" hangingPunct="0">
              <a:spcAft>
                <a:spcPct val="0"/>
              </a:spcAft>
            </a:pPr>
            <a:endParaRPr lang="en-US" kern="0" dirty="0" smtClean="0">
              <a:solidFill>
                <a:srgbClr val="585858"/>
              </a:solidFill>
              <a:latin typeface="Georgia" pitchFamily="18" charset="0"/>
              <a:cs typeface="Arial"/>
            </a:endParaRPr>
          </a:p>
        </p:txBody>
      </p:sp>
      <p:sp>
        <p:nvSpPr>
          <p:cNvPr id="4" name="Title 1"/>
          <p:cNvSpPr txBox="1">
            <a:spLocks/>
          </p:cNvSpPr>
          <p:nvPr/>
        </p:nvSpPr>
        <p:spPr>
          <a:xfrm>
            <a:off x="189108" y="426128"/>
            <a:ext cx="8763917" cy="674170"/>
          </a:xfrm>
          <a:prstGeom prst="rect">
            <a:avLst/>
          </a:prstGeom>
        </p:spPr>
        <p:txBody>
          <a:bodyPr vert="horz" lIns="91440" tIns="45720" rIns="91440" bIns="45720" rtlCol="0" anchor="t">
            <a:normAutofit fontScale="92500"/>
          </a:bodyPr>
          <a:lstStyle>
            <a:lvl1pPr algn="l" defTabSz="457200" rtl="0" eaLnBrk="1" latinLnBrk="0" hangingPunct="1">
              <a:lnSpc>
                <a:spcPct val="80000"/>
              </a:lnSpc>
              <a:spcBef>
                <a:spcPct val="0"/>
              </a:spcBef>
              <a:buNone/>
              <a:defRPr sz="4800" b="1" i="0" kern="1200" spc="-150" baseline="0">
                <a:solidFill>
                  <a:srgbClr val="005DAA"/>
                </a:solidFill>
                <a:latin typeface="Arial Narrow Bold"/>
                <a:ea typeface="+mj-ea"/>
                <a:cs typeface="Arial Narrow Bold"/>
              </a:defRPr>
            </a:lvl1pPr>
          </a:lstStyle>
          <a:p>
            <a:r>
              <a:rPr lang="en-US" sz="3600" spc="0" dirty="0">
                <a:solidFill>
                  <a:prstClr val="white"/>
                </a:solidFill>
              </a:rPr>
              <a:t> </a:t>
            </a:r>
            <a:r>
              <a:rPr lang="en-US" sz="3600" spc="0" dirty="0" smtClean="0">
                <a:solidFill>
                  <a:prstClr val="white"/>
                </a:solidFill>
              </a:rPr>
              <a:t>            Additional restrictions for Global Grants:</a:t>
            </a:r>
            <a:endParaRPr lang="en-US" sz="3600" spc="0" dirty="0">
              <a:solidFill>
                <a:prstClr val="white"/>
              </a:solidFill>
            </a:endParaRPr>
          </a:p>
        </p:txBody>
      </p:sp>
    </p:spTree>
    <p:extLst>
      <p:ext uri="{BB962C8B-B14F-4D97-AF65-F5344CB8AC3E}">
        <p14:creationId xmlns:p14="http://schemas.microsoft.com/office/powerpoint/2010/main" val="411949460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txBox="1">
            <a:spLocks/>
          </p:cNvSpPr>
          <p:nvPr/>
        </p:nvSpPr>
        <p:spPr>
          <a:xfrm>
            <a:off x="687403" y="1555704"/>
            <a:ext cx="8278322" cy="4309966"/>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defTabSz="914400" fontAlgn="base">
              <a:spcAft>
                <a:spcPct val="0"/>
              </a:spcAft>
              <a:buFont typeface="Arial"/>
              <a:buNone/>
            </a:pPr>
            <a:endParaRPr lang="en-US" sz="2800" kern="0" dirty="0" smtClean="0">
              <a:solidFill>
                <a:srgbClr val="000000"/>
              </a:solidFill>
              <a:latin typeface="Georgia" pitchFamily="18" charset="0"/>
              <a:cs typeface="Arial"/>
            </a:endParaRPr>
          </a:p>
          <a:p>
            <a:pPr marL="0" indent="0" defTabSz="914400" fontAlgn="base">
              <a:spcAft>
                <a:spcPct val="0"/>
              </a:spcAft>
              <a:buFont typeface="Arial"/>
              <a:buNone/>
            </a:pPr>
            <a:endParaRPr lang="en-US" sz="2800" kern="0" dirty="0">
              <a:solidFill>
                <a:srgbClr val="000000"/>
              </a:solidFill>
              <a:latin typeface="Georgia" pitchFamily="18" charset="0"/>
              <a:cs typeface="Arial"/>
            </a:endParaRPr>
          </a:p>
          <a:p>
            <a:pPr marL="0" indent="0" defTabSz="914400" fontAlgn="base">
              <a:spcAft>
                <a:spcPct val="0"/>
              </a:spcAft>
              <a:buFont typeface="Arial"/>
              <a:buNone/>
            </a:pPr>
            <a:endParaRPr lang="en-US" sz="2800" kern="0" dirty="0" smtClean="0">
              <a:solidFill>
                <a:srgbClr val="000000"/>
              </a:solidFill>
              <a:latin typeface="Georgia" pitchFamily="18" charset="0"/>
              <a:cs typeface="Arial"/>
            </a:endParaRPr>
          </a:p>
          <a:p>
            <a:pPr marL="0" indent="0" defTabSz="914400" fontAlgn="base">
              <a:spcAft>
                <a:spcPct val="0"/>
              </a:spcAft>
              <a:buFont typeface="Arial"/>
              <a:buNone/>
            </a:pPr>
            <a:endParaRPr lang="en-US" sz="2800" kern="0" dirty="0">
              <a:solidFill>
                <a:srgbClr val="000000"/>
              </a:solidFill>
              <a:latin typeface="Georgia" pitchFamily="18" charset="0"/>
              <a:cs typeface="Arial"/>
            </a:endParaRPr>
          </a:p>
          <a:p>
            <a:pPr marL="0" indent="0" defTabSz="914400" fontAlgn="base">
              <a:spcAft>
                <a:spcPct val="0"/>
              </a:spcAft>
              <a:buFont typeface="Arial"/>
              <a:buNone/>
            </a:pPr>
            <a:endParaRPr lang="en-US" sz="2800" kern="0" dirty="0" smtClean="0">
              <a:solidFill>
                <a:srgbClr val="000000"/>
              </a:solidFill>
              <a:latin typeface="Georgia" pitchFamily="18" charset="0"/>
              <a:cs typeface="Arial"/>
            </a:endParaRPr>
          </a:p>
          <a:p>
            <a:pPr marL="0" indent="0" defTabSz="914400" fontAlgn="base">
              <a:spcAft>
                <a:spcPct val="0"/>
              </a:spcAft>
              <a:buFont typeface="Arial"/>
              <a:buNone/>
            </a:pPr>
            <a:endParaRPr lang="en-US" sz="2800" kern="0" dirty="0">
              <a:solidFill>
                <a:srgbClr val="000000"/>
              </a:solidFill>
              <a:latin typeface="Georgia" pitchFamily="18" charset="0"/>
              <a:cs typeface="Arial"/>
            </a:endParaRPr>
          </a:p>
          <a:p>
            <a:pPr marL="0" indent="0" defTabSz="914400" fontAlgn="base">
              <a:spcAft>
                <a:spcPct val="0"/>
              </a:spcAft>
              <a:buFont typeface="Arial"/>
              <a:buNone/>
            </a:pPr>
            <a:endParaRPr lang="en-US" sz="2800" kern="0" dirty="0" smtClean="0">
              <a:solidFill>
                <a:srgbClr val="000000"/>
              </a:solidFill>
              <a:latin typeface="Georgia" pitchFamily="18" charset="0"/>
              <a:cs typeface="Arial"/>
            </a:endParaRPr>
          </a:p>
          <a:p>
            <a:pPr marL="0" indent="0" defTabSz="914400" fontAlgn="base">
              <a:spcAft>
                <a:spcPct val="0"/>
              </a:spcAft>
              <a:buFont typeface="Arial"/>
              <a:buNone/>
            </a:pPr>
            <a:endParaRPr lang="en-US" sz="2800" kern="0" dirty="0">
              <a:solidFill>
                <a:srgbClr val="000000"/>
              </a:solidFill>
              <a:latin typeface="Georgia" pitchFamily="18" charset="0"/>
              <a:cs typeface="Arial"/>
            </a:endParaRPr>
          </a:p>
        </p:txBody>
      </p:sp>
      <p:sp>
        <p:nvSpPr>
          <p:cNvPr id="4" name="Title 1"/>
          <p:cNvSpPr txBox="1">
            <a:spLocks/>
          </p:cNvSpPr>
          <p:nvPr/>
        </p:nvSpPr>
        <p:spPr>
          <a:xfrm>
            <a:off x="189108" y="426128"/>
            <a:ext cx="8763917" cy="674170"/>
          </a:xfrm>
          <a:prstGeom prst="rect">
            <a:avLst/>
          </a:prstGeom>
        </p:spPr>
        <p:txBody>
          <a:bodyPr vert="horz" lIns="91440" tIns="45720" rIns="91440" bIns="45720" rtlCol="0" anchor="t">
            <a:normAutofit/>
          </a:bodyPr>
          <a:lstStyle>
            <a:lvl1pPr algn="l" defTabSz="457200" rtl="0" eaLnBrk="1" latinLnBrk="0" hangingPunct="1">
              <a:lnSpc>
                <a:spcPct val="80000"/>
              </a:lnSpc>
              <a:spcBef>
                <a:spcPct val="0"/>
              </a:spcBef>
              <a:buNone/>
              <a:defRPr sz="4800" b="1" i="0" kern="1200" spc="-150" baseline="0">
                <a:solidFill>
                  <a:srgbClr val="005DAA"/>
                </a:solidFill>
                <a:latin typeface="Arial Narrow Bold"/>
                <a:ea typeface="+mj-ea"/>
                <a:cs typeface="Arial Narrow Bold"/>
              </a:defRPr>
            </a:lvl1pPr>
          </a:lstStyle>
          <a:p>
            <a:r>
              <a:rPr lang="en-US" sz="3600" spc="0" dirty="0" smtClean="0">
                <a:solidFill>
                  <a:prstClr val="white"/>
                </a:solidFill>
              </a:rPr>
              <a:t>GLOBAL GRANT FIRST STEPS</a:t>
            </a:r>
            <a:endParaRPr lang="en-US" sz="3600" spc="0" dirty="0">
              <a:solidFill>
                <a:prstClr val="white"/>
              </a:solidFill>
            </a:endParaRPr>
          </a:p>
        </p:txBody>
      </p:sp>
      <p:pic>
        <p:nvPicPr>
          <p:cNvPr id="4098" name="Picture 2" descr="C:\Users\nicholsk\Desktop\Slide show images\Global Grants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93900" y="1314821"/>
            <a:ext cx="6389708" cy="554318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3643966" y="3224213"/>
            <a:ext cx="495300" cy="23812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solidFill>
                <a:prstClr val="white"/>
              </a:solidFill>
            </a:endParaRPr>
          </a:p>
        </p:txBody>
      </p:sp>
    </p:spTree>
    <p:extLst>
      <p:ext uri="{BB962C8B-B14F-4D97-AF65-F5344CB8AC3E}">
        <p14:creationId xmlns:p14="http://schemas.microsoft.com/office/powerpoint/2010/main" val="93247422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txBox="1">
            <a:spLocks/>
          </p:cNvSpPr>
          <p:nvPr/>
        </p:nvSpPr>
        <p:spPr>
          <a:xfrm>
            <a:off x="674703" y="1518469"/>
            <a:ext cx="8278322" cy="4309966"/>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defTabSz="914400" fontAlgn="base">
              <a:spcAft>
                <a:spcPct val="0"/>
              </a:spcAft>
              <a:buFont typeface="Arial"/>
              <a:buNone/>
            </a:pPr>
            <a:endParaRPr lang="en-US" sz="1000" kern="0" dirty="0">
              <a:solidFill>
                <a:srgbClr val="000000"/>
              </a:solidFill>
              <a:latin typeface="Georgia" pitchFamily="18" charset="0"/>
              <a:cs typeface="Arial"/>
            </a:endParaRPr>
          </a:p>
        </p:txBody>
      </p:sp>
      <p:sp>
        <p:nvSpPr>
          <p:cNvPr id="4" name="Title 1"/>
          <p:cNvSpPr txBox="1">
            <a:spLocks/>
          </p:cNvSpPr>
          <p:nvPr/>
        </p:nvSpPr>
        <p:spPr>
          <a:xfrm>
            <a:off x="189108" y="426128"/>
            <a:ext cx="8763917" cy="674170"/>
          </a:xfrm>
          <a:prstGeom prst="rect">
            <a:avLst/>
          </a:prstGeom>
        </p:spPr>
        <p:txBody>
          <a:bodyPr vert="horz" lIns="91440" tIns="45720" rIns="91440" bIns="45720" rtlCol="0" anchor="t">
            <a:normAutofit/>
          </a:bodyPr>
          <a:lstStyle>
            <a:lvl1pPr algn="l" defTabSz="457200" rtl="0" eaLnBrk="1" latinLnBrk="0" hangingPunct="1">
              <a:lnSpc>
                <a:spcPct val="80000"/>
              </a:lnSpc>
              <a:spcBef>
                <a:spcPct val="0"/>
              </a:spcBef>
              <a:buNone/>
              <a:defRPr sz="4800" b="1" i="0" kern="1200" spc="-150" baseline="0">
                <a:solidFill>
                  <a:srgbClr val="005DAA"/>
                </a:solidFill>
                <a:latin typeface="Arial Narrow Bold"/>
                <a:ea typeface="+mj-ea"/>
                <a:cs typeface="Arial Narrow Bold"/>
              </a:defRPr>
            </a:lvl1pPr>
          </a:lstStyle>
          <a:p>
            <a:r>
              <a:rPr lang="en-US" sz="3600" spc="0" dirty="0" smtClean="0">
                <a:solidFill>
                  <a:prstClr val="white"/>
                </a:solidFill>
              </a:rPr>
              <a:t>APPLICATION</a:t>
            </a:r>
            <a:endParaRPr lang="en-US" sz="3600" spc="0" dirty="0">
              <a:solidFill>
                <a:prstClr val="white"/>
              </a:solidFill>
            </a:endParaRPr>
          </a:p>
        </p:txBody>
      </p:sp>
      <p:pic>
        <p:nvPicPr>
          <p:cNvPr id="5122" name="Picture 2" descr="C:\Users\nicholsk\Desktop\Slide show images\Global Grants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56297" y="1315269"/>
            <a:ext cx="6406300" cy="54284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0297525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txBox="1">
            <a:spLocks/>
          </p:cNvSpPr>
          <p:nvPr/>
        </p:nvSpPr>
        <p:spPr>
          <a:xfrm>
            <a:off x="674703" y="1518469"/>
            <a:ext cx="8278322" cy="4309966"/>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defTabSz="914400" fontAlgn="base">
              <a:spcAft>
                <a:spcPct val="0"/>
              </a:spcAft>
              <a:buFontTx/>
              <a:buChar char="•"/>
            </a:pPr>
            <a:r>
              <a:rPr lang="en-US" kern="0" dirty="0" smtClean="0">
                <a:solidFill>
                  <a:srgbClr val="585858"/>
                </a:solidFill>
                <a:latin typeface="Georgia" pitchFamily="18" charset="0"/>
                <a:cs typeface="Arial"/>
              </a:rPr>
              <a:t>Minimum budget for a global grant is US$30,000   </a:t>
            </a:r>
          </a:p>
          <a:p>
            <a:pPr defTabSz="914400" fontAlgn="base">
              <a:spcAft>
                <a:spcPct val="0"/>
              </a:spcAft>
              <a:buFontTx/>
              <a:buChar char="•"/>
            </a:pPr>
            <a:r>
              <a:rPr lang="en-US" kern="0" dirty="0">
                <a:solidFill>
                  <a:srgbClr val="585858"/>
                </a:solidFill>
                <a:latin typeface="Georgia" pitchFamily="18" charset="0"/>
                <a:cs typeface="Arial"/>
              </a:rPr>
              <a:t> </a:t>
            </a:r>
            <a:r>
              <a:rPr lang="en-US" kern="0" dirty="0" smtClean="0">
                <a:solidFill>
                  <a:srgbClr val="585858"/>
                </a:solidFill>
                <a:latin typeface="Georgia" pitchFamily="18" charset="0"/>
                <a:cs typeface="Arial"/>
              </a:rPr>
              <a:t>Of the total budget, a minimum of $15,000 must come from the World Fund</a:t>
            </a:r>
          </a:p>
          <a:p>
            <a:pPr defTabSz="914400" fontAlgn="base">
              <a:spcAft>
                <a:spcPct val="0"/>
              </a:spcAft>
              <a:buFontTx/>
              <a:buChar char="•"/>
            </a:pPr>
            <a:r>
              <a:rPr lang="en-US" kern="0" dirty="0" smtClean="0">
                <a:solidFill>
                  <a:srgbClr val="585858"/>
                </a:solidFill>
                <a:latin typeface="Georgia" pitchFamily="18" charset="0"/>
                <a:cs typeface="Arial"/>
              </a:rPr>
              <a:t>DDF </a:t>
            </a:r>
            <a:r>
              <a:rPr lang="en-US" kern="0" dirty="0">
                <a:solidFill>
                  <a:srgbClr val="585858"/>
                </a:solidFill>
                <a:latin typeface="Georgia" pitchFamily="18" charset="0"/>
                <a:cs typeface="Arial"/>
              </a:rPr>
              <a:t>matched 100% with World Fund</a:t>
            </a:r>
          </a:p>
          <a:p>
            <a:pPr defTabSz="914400" fontAlgn="base">
              <a:spcAft>
                <a:spcPct val="0"/>
              </a:spcAft>
              <a:buFontTx/>
              <a:buChar char="•"/>
            </a:pPr>
            <a:r>
              <a:rPr lang="en-US" kern="0" dirty="0">
                <a:solidFill>
                  <a:srgbClr val="585858"/>
                </a:solidFill>
                <a:latin typeface="Georgia" pitchFamily="18" charset="0"/>
                <a:cs typeface="Arial"/>
              </a:rPr>
              <a:t>Rotarian </a:t>
            </a:r>
            <a:r>
              <a:rPr lang="en-US" kern="0" dirty="0" smtClean="0">
                <a:solidFill>
                  <a:srgbClr val="585858"/>
                </a:solidFill>
                <a:latin typeface="Georgia" pitchFamily="18" charset="0"/>
                <a:cs typeface="Arial"/>
              </a:rPr>
              <a:t>and non-Rotarian cash </a:t>
            </a:r>
            <a:r>
              <a:rPr lang="en-US" kern="0" dirty="0">
                <a:solidFill>
                  <a:srgbClr val="585858"/>
                </a:solidFill>
                <a:latin typeface="Georgia" pitchFamily="18" charset="0"/>
                <a:cs typeface="Arial"/>
              </a:rPr>
              <a:t>contributions matched </a:t>
            </a:r>
            <a:br>
              <a:rPr lang="en-US" kern="0" dirty="0">
                <a:solidFill>
                  <a:srgbClr val="585858"/>
                </a:solidFill>
                <a:latin typeface="Georgia" pitchFamily="18" charset="0"/>
                <a:cs typeface="Arial"/>
              </a:rPr>
            </a:br>
            <a:r>
              <a:rPr lang="en-US" kern="0" dirty="0">
                <a:solidFill>
                  <a:srgbClr val="585858"/>
                </a:solidFill>
                <a:latin typeface="Georgia" pitchFamily="18" charset="0"/>
                <a:cs typeface="Arial"/>
              </a:rPr>
              <a:t>50% with World </a:t>
            </a:r>
            <a:r>
              <a:rPr lang="en-US" kern="0" dirty="0" smtClean="0">
                <a:solidFill>
                  <a:srgbClr val="585858"/>
                </a:solidFill>
                <a:latin typeface="Georgia" pitchFamily="18" charset="0"/>
                <a:cs typeface="Arial"/>
              </a:rPr>
              <a:t>Fund</a:t>
            </a:r>
            <a:endParaRPr lang="en-US" kern="0" dirty="0">
              <a:solidFill>
                <a:srgbClr val="585858"/>
              </a:solidFill>
              <a:latin typeface="Georgia" pitchFamily="18" charset="0"/>
              <a:cs typeface="Arial"/>
            </a:endParaRPr>
          </a:p>
        </p:txBody>
      </p:sp>
      <p:sp>
        <p:nvSpPr>
          <p:cNvPr id="4" name="Title 1"/>
          <p:cNvSpPr txBox="1">
            <a:spLocks/>
          </p:cNvSpPr>
          <p:nvPr/>
        </p:nvSpPr>
        <p:spPr>
          <a:xfrm>
            <a:off x="189108" y="426128"/>
            <a:ext cx="8763917" cy="674170"/>
          </a:xfrm>
          <a:prstGeom prst="rect">
            <a:avLst/>
          </a:prstGeom>
        </p:spPr>
        <p:txBody>
          <a:bodyPr vert="horz" lIns="91440" tIns="45720" rIns="91440" bIns="45720" rtlCol="0" anchor="t">
            <a:normAutofit/>
          </a:bodyPr>
          <a:lstStyle>
            <a:lvl1pPr algn="l" defTabSz="457200" rtl="0" eaLnBrk="1" latinLnBrk="0" hangingPunct="1">
              <a:lnSpc>
                <a:spcPct val="80000"/>
              </a:lnSpc>
              <a:spcBef>
                <a:spcPct val="0"/>
              </a:spcBef>
              <a:buNone/>
              <a:defRPr sz="4800" b="1" i="0" kern="1200" spc="-150" baseline="0">
                <a:solidFill>
                  <a:srgbClr val="005DAA"/>
                </a:solidFill>
                <a:latin typeface="Arial Narrow Bold"/>
                <a:ea typeface="+mj-ea"/>
                <a:cs typeface="Arial Narrow Bold"/>
              </a:defRPr>
            </a:lvl1pPr>
          </a:lstStyle>
          <a:p>
            <a:r>
              <a:rPr lang="en-US" sz="3600" spc="0" dirty="0" smtClean="0">
                <a:solidFill>
                  <a:prstClr val="white"/>
                </a:solidFill>
              </a:rPr>
              <a:t>GLOBAL GRANT FINANCING</a:t>
            </a:r>
            <a:endParaRPr lang="en-US" sz="3600" spc="0" dirty="0">
              <a:solidFill>
                <a:prstClr val="white"/>
              </a:solidFill>
            </a:endParaRPr>
          </a:p>
        </p:txBody>
      </p:sp>
    </p:spTree>
    <p:extLst>
      <p:ext uri="{BB962C8B-B14F-4D97-AF65-F5344CB8AC3E}">
        <p14:creationId xmlns:p14="http://schemas.microsoft.com/office/powerpoint/2010/main" val="245165615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txBox="1">
            <a:spLocks/>
          </p:cNvSpPr>
          <p:nvPr/>
        </p:nvSpPr>
        <p:spPr>
          <a:xfrm>
            <a:off x="674703" y="1518469"/>
            <a:ext cx="8278322" cy="4309966"/>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defTabSz="914400" fontAlgn="base">
              <a:spcAft>
                <a:spcPct val="0"/>
              </a:spcAft>
              <a:buFontTx/>
              <a:buChar char="•"/>
            </a:pPr>
            <a:r>
              <a:rPr lang="en-US" kern="0" dirty="0" smtClean="0">
                <a:solidFill>
                  <a:srgbClr val="585858"/>
                </a:solidFill>
                <a:latin typeface="Georgia" pitchFamily="18" charset="0"/>
                <a:cs typeface="Arial"/>
              </a:rPr>
              <a:t>International sponsors provide at least 30% of total sponsor funding</a:t>
            </a:r>
          </a:p>
          <a:p>
            <a:pPr defTabSz="914400" fontAlgn="base">
              <a:spcAft>
                <a:spcPct val="0"/>
              </a:spcAft>
              <a:buFontTx/>
              <a:buChar char="•"/>
            </a:pPr>
            <a:r>
              <a:rPr lang="en-US" kern="0" dirty="0" smtClean="0">
                <a:solidFill>
                  <a:srgbClr val="585858"/>
                </a:solidFill>
                <a:latin typeface="Georgia" pitchFamily="18" charset="0"/>
                <a:cs typeface="Arial"/>
              </a:rPr>
              <a:t>Funds </a:t>
            </a:r>
            <a:r>
              <a:rPr lang="en-US" kern="0" dirty="0">
                <a:solidFill>
                  <a:srgbClr val="585858"/>
                </a:solidFill>
                <a:latin typeface="Georgia" pitchFamily="18" charset="0"/>
                <a:cs typeface="Arial"/>
              </a:rPr>
              <a:t>cannot be raised from </a:t>
            </a:r>
            <a:r>
              <a:rPr lang="en-US" kern="0" dirty="0" smtClean="0">
                <a:solidFill>
                  <a:srgbClr val="585858"/>
                </a:solidFill>
                <a:latin typeface="Georgia" pitchFamily="18" charset="0"/>
                <a:cs typeface="Arial"/>
              </a:rPr>
              <a:t>beneficiaries or cooperating organizations </a:t>
            </a:r>
            <a:r>
              <a:rPr lang="en-US" kern="0" dirty="0">
                <a:solidFill>
                  <a:srgbClr val="585858"/>
                </a:solidFill>
                <a:latin typeface="Georgia" pitchFamily="18" charset="0"/>
                <a:cs typeface="Arial"/>
              </a:rPr>
              <a:t>in exchange for a grant</a:t>
            </a:r>
          </a:p>
          <a:p>
            <a:pPr defTabSz="914400" fontAlgn="base">
              <a:spcAft>
                <a:spcPct val="0"/>
              </a:spcAft>
              <a:buFontTx/>
              <a:buChar char="•"/>
            </a:pPr>
            <a:r>
              <a:rPr lang="en-US" kern="0" dirty="0">
                <a:solidFill>
                  <a:srgbClr val="585858"/>
                </a:solidFill>
                <a:latin typeface="Georgia" pitchFamily="18" charset="0"/>
                <a:cs typeface="Arial"/>
              </a:rPr>
              <a:t>Funds cannot come from other grants</a:t>
            </a:r>
          </a:p>
          <a:p>
            <a:pPr defTabSz="914400" fontAlgn="base">
              <a:spcAft>
                <a:spcPct val="0"/>
              </a:spcAft>
              <a:buFontTx/>
              <a:buChar char="•"/>
            </a:pPr>
            <a:r>
              <a:rPr lang="en-US" kern="0" dirty="0">
                <a:solidFill>
                  <a:srgbClr val="585858"/>
                </a:solidFill>
                <a:latin typeface="Georgia" pitchFamily="18" charset="0"/>
                <a:cs typeface="Arial"/>
              </a:rPr>
              <a:t>Contributions credited to donor</a:t>
            </a:r>
          </a:p>
        </p:txBody>
      </p:sp>
      <p:sp>
        <p:nvSpPr>
          <p:cNvPr id="4" name="Title 1"/>
          <p:cNvSpPr txBox="1">
            <a:spLocks/>
          </p:cNvSpPr>
          <p:nvPr/>
        </p:nvSpPr>
        <p:spPr>
          <a:xfrm>
            <a:off x="189108" y="426128"/>
            <a:ext cx="8763917" cy="674170"/>
          </a:xfrm>
          <a:prstGeom prst="rect">
            <a:avLst/>
          </a:prstGeom>
        </p:spPr>
        <p:txBody>
          <a:bodyPr vert="horz" lIns="91440" tIns="45720" rIns="91440" bIns="45720" rtlCol="0" anchor="t">
            <a:normAutofit/>
          </a:bodyPr>
          <a:lstStyle>
            <a:lvl1pPr algn="l" defTabSz="457200" rtl="0" eaLnBrk="1" latinLnBrk="0" hangingPunct="1">
              <a:lnSpc>
                <a:spcPct val="80000"/>
              </a:lnSpc>
              <a:spcBef>
                <a:spcPct val="0"/>
              </a:spcBef>
              <a:buNone/>
              <a:defRPr sz="4800" b="1" i="0" kern="1200" spc="-150" baseline="0">
                <a:solidFill>
                  <a:srgbClr val="005DAA"/>
                </a:solidFill>
                <a:latin typeface="Arial Narrow Bold"/>
                <a:ea typeface="+mj-ea"/>
                <a:cs typeface="Arial Narrow Bold"/>
              </a:defRPr>
            </a:lvl1pPr>
          </a:lstStyle>
          <a:p>
            <a:r>
              <a:rPr lang="en-US" sz="3600" spc="0" dirty="0" smtClean="0">
                <a:solidFill>
                  <a:prstClr val="white"/>
                </a:solidFill>
              </a:rPr>
              <a:t>FINANCING GUIDELINES</a:t>
            </a:r>
            <a:endParaRPr lang="en-US" sz="3600" spc="0" dirty="0">
              <a:solidFill>
                <a:prstClr val="white"/>
              </a:solidFill>
            </a:endParaRPr>
          </a:p>
        </p:txBody>
      </p:sp>
    </p:spTree>
    <p:extLst>
      <p:ext uri="{BB962C8B-B14F-4D97-AF65-F5344CB8AC3E}">
        <p14:creationId xmlns:p14="http://schemas.microsoft.com/office/powerpoint/2010/main" val="70115171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txBox="1">
            <a:spLocks/>
          </p:cNvSpPr>
          <p:nvPr/>
        </p:nvSpPr>
        <p:spPr>
          <a:xfrm>
            <a:off x="674703" y="1518469"/>
            <a:ext cx="8278322" cy="4309966"/>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lvl="0" indent="0" defTabSz="914400" fontAlgn="base">
              <a:spcAft>
                <a:spcPct val="0"/>
              </a:spcAft>
              <a:buNone/>
            </a:pPr>
            <a:r>
              <a:rPr lang="en-US" kern="0" dirty="0">
                <a:solidFill>
                  <a:srgbClr val="585858"/>
                </a:solidFill>
                <a:latin typeface="Georgia" pitchFamily="18" charset="0"/>
                <a:cs typeface="Arial"/>
              </a:rPr>
              <a:t> </a:t>
            </a:r>
            <a:r>
              <a:rPr lang="en-US" kern="0" dirty="0" smtClean="0">
                <a:solidFill>
                  <a:srgbClr val="585858"/>
                </a:solidFill>
                <a:latin typeface="Georgia" pitchFamily="18" charset="0"/>
                <a:cs typeface="Arial"/>
              </a:rPr>
              <a:t>    Three types of Rotary Foundation Grants:</a:t>
            </a:r>
          </a:p>
          <a:p>
            <a:pPr lvl="0" defTabSz="914400" fontAlgn="base">
              <a:spcAft>
                <a:spcPct val="0"/>
              </a:spcAft>
              <a:buFontTx/>
              <a:buChar char="-"/>
            </a:pPr>
            <a:r>
              <a:rPr lang="en-US" kern="0" dirty="0" smtClean="0">
                <a:solidFill>
                  <a:srgbClr val="585858"/>
                </a:solidFill>
                <a:latin typeface="Georgia" pitchFamily="18" charset="0"/>
                <a:cs typeface="Arial"/>
              </a:rPr>
              <a:t>District block grant</a:t>
            </a:r>
          </a:p>
          <a:p>
            <a:pPr marL="0" lvl="0" indent="0" defTabSz="914400" fontAlgn="base">
              <a:spcAft>
                <a:spcPct val="0"/>
              </a:spcAft>
              <a:buNone/>
            </a:pPr>
            <a:r>
              <a:rPr lang="en-US" kern="0" dirty="0">
                <a:solidFill>
                  <a:srgbClr val="585858"/>
                </a:solidFill>
                <a:latin typeface="Georgia" pitchFamily="18" charset="0"/>
                <a:cs typeface="Arial"/>
              </a:rPr>
              <a:t> </a:t>
            </a:r>
            <a:r>
              <a:rPr lang="en-US" kern="0" dirty="0" smtClean="0">
                <a:solidFill>
                  <a:srgbClr val="585858"/>
                </a:solidFill>
                <a:latin typeface="Georgia" pitchFamily="18" charset="0"/>
                <a:cs typeface="Arial"/>
              </a:rPr>
              <a:t>   - up to 50% of District Designated Fund </a:t>
            </a:r>
          </a:p>
          <a:p>
            <a:pPr marL="0" lvl="0" indent="0" defTabSz="914400" fontAlgn="base">
              <a:spcAft>
                <a:spcPct val="0"/>
              </a:spcAft>
              <a:buNone/>
            </a:pPr>
            <a:r>
              <a:rPr lang="en-US" kern="0" dirty="0">
                <a:solidFill>
                  <a:srgbClr val="585858"/>
                </a:solidFill>
                <a:latin typeface="Georgia" pitchFamily="18" charset="0"/>
                <a:cs typeface="Arial"/>
              </a:rPr>
              <a:t> </a:t>
            </a:r>
            <a:r>
              <a:rPr lang="en-US" kern="0" dirty="0" smtClean="0">
                <a:solidFill>
                  <a:srgbClr val="585858"/>
                </a:solidFill>
                <a:latin typeface="Georgia" pitchFamily="18" charset="0"/>
                <a:cs typeface="Arial"/>
              </a:rPr>
              <a:t>      which is generated from 3 years prior </a:t>
            </a:r>
          </a:p>
          <a:p>
            <a:pPr marL="0" lvl="0" indent="0" defTabSz="914400" fontAlgn="base">
              <a:spcAft>
                <a:spcPct val="0"/>
              </a:spcAft>
              <a:buNone/>
            </a:pPr>
            <a:r>
              <a:rPr lang="en-US" kern="0" dirty="0">
                <a:solidFill>
                  <a:srgbClr val="585858"/>
                </a:solidFill>
                <a:latin typeface="Georgia" pitchFamily="18" charset="0"/>
                <a:cs typeface="Arial"/>
              </a:rPr>
              <a:t> </a:t>
            </a:r>
            <a:r>
              <a:rPr lang="en-US" kern="0" dirty="0" smtClean="0">
                <a:solidFill>
                  <a:srgbClr val="585858"/>
                </a:solidFill>
                <a:latin typeface="Georgia" pitchFamily="18" charset="0"/>
                <a:cs typeface="Arial"/>
              </a:rPr>
              <a:t>       giving to Annual Fund</a:t>
            </a:r>
          </a:p>
          <a:p>
            <a:pPr lvl="0" defTabSz="914400" fontAlgn="base">
              <a:spcAft>
                <a:spcPct val="0"/>
              </a:spcAft>
              <a:buFontTx/>
              <a:buChar char="-"/>
            </a:pPr>
            <a:r>
              <a:rPr lang="en-US" kern="0" dirty="0" smtClean="0">
                <a:solidFill>
                  <a:srgbClr val="585858"/>
                </a:solidFill>
                <a:latin typeface="Georgia" pitchFamily="18" charset="0"/>
                <a:cs typeface="Arial"/>
              </a:rPr>
              <a:t>Global Grants</a:t>
            </a:r>
          </a:p>
          <a:p>
            <a:pPr marL="0" lvl="0" indent="0" defTabSz="914400" fontAlgn="base">
              <a:spcAft>
                <a:spcPct val="0"/>
              </a:spcAft>
              <a:buNone/>
            </a:pPr>
            <a:r>
              <a:rPr lang="en-US" kern="0" dirty="0" smtClean="0">
                <a:solidFill>
                  <a:srgbClr val="585858"/>
                </a:solidFill>
                <a:latin typeface="Georgia" pitchFamily="18" charset="0"/>
                <a:cs typeface="Arial"/>
              </a:rPr>
              <a:t>-  Package Grants</a:t>
            </a:r>
          </a:p>
          <a:p>
            <a:pPr lvl="0" defTabSz="914400" fontAlgn="base">
              <a:spcAft>
                <a:spcPct val="0"/>
              </a:spcAft>
              <a:buFontTx/>
              <a:buChar char="-"/>
            </a:pPr>
            <a:endParaRPr lang="en-US" kern="0" dirty="0">
              <a:solidFill>
                <a:srgbClr val="585858"/>
              </a:solidFill>
              <a:latin typeface="Georgia" pitchFamily="18" charset="0"/>
              <a:cs typeface="Arial"/>
            </a:endParaRPr>
          </a:p>
        </p:txBody>
      </p:sp>
      <p:sp>
        <p:nvSpPr>
          <p:cNvPr id="4" name="Title 1"/>
          <p:cNvSpPr txBox="1">
            <a:spLocks/>
          </p:cNvSpPr>
          <p:nvPr/>
        </p:nvSpPr>
        <p:spPr>
          <a:xfrm>
            <a:off x="189108" y="426128"/>
            <a:ext cx="8763917" cy="674170"/>
          </a:xfrm>
          <a:prstGeom prst="rect">
            <a:avLst/>
          </a:prstGeom>
        </p:spPr>
        <p:txBody>
          <a:bodyPr vert="horz" lIns="91440" tIns="45720" rIns="91440" bIns="45720" rtlCol="0" anchor="t">
            <a:normAutofit/>
          </a:bodyPr>
          <a:lstStyle>
            <a:lvl1pPr algn="l" defTabSz="457200" rtl="0" eaLnBrk="1" latinLnBrk="0" hangingPunct="1">
              <a:lnSpc>
                <a:spcPct val="80000"/>
              </a:lnSpc>
              <a:spcBef>
                <a:spcPct val="0"/>
              </a:spcBef>
              <a:buNone/>
              <a:defRPr sz="4800" b="1" i="0" kern="1200" spc="-150" baseline="0">
                <a:solidFill>
                  <a:srgbClr val="005DAA"/>
                </a:solidFill>
                <a:latin typeface="Arial Narrow Bold"/>
                <a:ea typeface="+mj-ea"/>
                <a:cs typeface="Arial Narrow Bold"/>
              </a:defRPr>
            </a:lvl1pPr>
          </a:lstStyle>
          <a:p>
            <a:r>
              <a:rPr lang="en-US" sz="3600" spc="0" dirty="0" smtClean="0">
                <a:solidFill>
                  <a:schemeClr val="bg1"/>
                </a:solidFill>
              </a:rPr>
              <a:t>OVERVIEW OF ROTARY GRANTS</a:t>
            </a:r>
            <a:endParaRPr lang="en-US" sz="3600" spc="0" dirty="0">
              <a:solidFill>
                <a:schemeClr val="bg1"/>
              </a:solidFill>
            </a:endParaRPr>
          </a:p>
        </p:txBody>
      </p:sp>
    </p:spTree>
    <p:extLst>
      <p:ext uri="{BB962C8B-B14F-4D97-AF65-F5344CB8AC3E}">
        <p14:creationId xmlns:p14="http://schemas.microsoft.com/office/powerpoint/2010/main" val="241361142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txBox="1">
            <a:spLocks/>
          </p:cNvSpPr>
          <p:nvPr/>
        </p:nvSpPr>
        <p:spPr>
          <a:xfrm>
            <a:off x="674703" y="1518469"/>
            <a:ext cx="8278322" cy="4309966"/>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defTabSz="914400" fontAlgn="base">
              <a:spcAft>
                <a:spcPct val="0"/>
              </a:spcAft>
              <a:buNone/>
            </a:pPr>
            <a:r>
              <a:rPr lang="en-US" kern="0" dirty="0" smtClean="0">
                <a:solidFill>
                  <a:srgbClr val="585858"/>
                </a:solidFill>
                <a:latin typeface="Georgia" pitchFamily="18" charset="0"/>
                <a:cs typeface="Arial"/>
              </a:rPr>
              <a:t>                    </a:t>
            </a:r>
            <a:r>
              <a:rPr lang="en-US" sz="2600" kern="0" dirty="0" smtClean="0">
                <a:solidFill>
                  <a:srgbClr val="585858"/>
                </a:solidFill>
                <a:latin typeface="Arial Narrow Bold" pitchFamily="34" charset="0"/>
                <a:cs typeface="Arial"/>
              </a:rPr>
              <a:t>Water Sanitation Project India</a:t>
            </a:r>
          </a:p>
          <a:p>
            <a:pPr marL="0" indent="0" defTabSz="914400" fontAlgn="base">
              <a:spcAft>
                <a:spcPct val="0"/>
              </a:spcAft>
              <a:buNone/>
            </a:pPr>
            <a:r>
              <a:rPr lang="en-US" sz="2600" kern="0" dirty="0" smtClean="0">
                <a:solidFill>
                  <a:srgbClr val="585858"/>
                </a:solidFill>
                <a:latin typeface="Arial Narrow Bold" pitchFamily="34" charset="0"/>
                <a:cs typeface="Arial"/>
              </a:rPr>
              <a:t>Good Job Rotary MO (sponsoring club)		$15,000</a:t>
            </a:r>
          </a:p>
          <a:p>
            <a:pPr marL="0" indent="0" defTabSz="914400" fontAlgn="base">
              <a:spcAft>
                <a:spcPct val="0"/>
              </a:spcAft>
              <a:buNone/>
            </a:pPr>
            <a:r>
              <a:rPr lang="en-US" sz="2600" kern="0" dirty="0" smtClean="0">
                <a:solidFill>
                  <a:srgbClr val="585858"/>
                </a:solidFill>
                <a:latin typeface="Arial Narrow Bold" pitchFamily="34" charset="0"/>
                <a:cs typeface="Arial"/>
              </a:rPr>
              <a:t>TRF World Fund Match  (50%)			$  7,500</a:t>
            </a:r>
          </a:p>
          <a:p>
            <a:pPr marL="0" indent="0" defTabSz="914400" fontAlgn="base">
              <a:spcAft>
                <a:spcPct val="0"/>
              </a:spcAft>
              <a:buNone/>
            </a:pPr>
            <a:r>
              <a:rPr lang="en-US" sz="2600" kern="0" dirty="0" smtClean="0">
                <a:solidFill>
                  <a:srgbClr val="585858"/>
                </a:solidFill>
                <a:latin typeface="Arial Narrow Bold" pitchFamily="34" charset="0"/>
                <a:cs typeface="Arial"/>
              </a:rPr>
              <a:t>District 6080 DDF contribution (50%)		$  7,500</a:t>
            </a:r>
          </a:p>
          <a:p>
            <a:pPr marL="0" indent="0" defTabSz="914400" fontAlgn="base">
              <a:spcAft>
                <a:spcPct val="0"/>
              </a:spcAft>
              <a:buNone/>
            </a:pPr>
            <a:r>
              <a:rPr lang="en-US" sz="2600" kern="0" dirty="0" smtClean="0">
                <a:solidFill>
                  <a:srgbClr val="585858"/>
                </a:solidFill>
                <a:latin typeface="Arial Narrow Bold" pitchFamily="34" charset="0"/>
                <a:cs typeface="Arial"/>
              </a:rPr>
              <a:t>TRF World Fund Match (100%)			$  7,500</a:t>
            </a:r>
          </a:p>
          <a:p>
            <a:pPr marL="0" indent="0" defTabSz="914400" fontAlgn="base">
              <a:spcAft>
                <a:spcPct val="0"/>
              </a:spcAft>
              <a:buNone/>
            </a:pPr>
            <a:endParaRPr lang="en-US" sz="2600" kern="0" dirty="0">
              <a:solidFill>
                <a:srgbClr val="585858"/>
              </a:solidFill>
              <a:latin typeface="Arial Narrow Bold" pitchFamily="34" charset="0"/>
              <a:cs typeface="Arial"/>
            </a:endParaRPr>
          </a:p>
          <a:p>
            <a:pPr marL="0" indent="0" defTabSz="914400" fontAlgn="base">
              <a:spcAft>
                <a:spcPct val="0"/>
              </a:spcAft>
              <a:buNone/>
            </a:pPr>
            <a:r>
              <a:rPr lang="en-US" sz="2600" kern="0" dirty="0" smtClean="0">
                <a:solidFill>
                  <a:srgbClr val="585858"/>
                </a:solidFill>
                <a:latin typeface="Arial Narrow Bold" pitchFamily="34" charset="0"/>
                <a:cs typeface="Arial"/>
              </a:rPr>
              <a:t>                        Total Global Grant Funding		$ 37,500</a:t>
            </a:r>
          </a:p>
          <a:p>
            <a:pPr marL="0" indent="0" defTabSz="914400" fontAlgn="base">
              <a:spcAft>
                <a:spcPct val="0"/>
              </a:spcAft>
              <a:buNone/>
            </a:pPr>
            <a:endParaRPr lang="en-US" sz="2400" kern="0" dirty="0">
              <a:solidFill>
                <a:srgbClr val="585858"/>
              </a:solidFill>
              <a:latin typeface="Arial Narrow Bold" pitchFamily="34" charset="0"/>
              <a:cs typeface="Arial"/>
            </a:endParaRPr>
          </a:p>
          <a:p>
            <a:pPr marL="0" indent="0" defTabSz="914400" fontAlgn="base">
              <a:spcAft>
                <a:spcPct val="0"/>
              </a:spcAft>
              <a:buNone/>
            </a:pPr>
            <a:endParaRPr lang="en-US" sz="2400" kern="0" dirty="0">
              <a:solidFill>
                <a:srgbClr val="585858"/>
              </a:solidFill>
              <a:latin typeface="Arial Narrow Bold" pitchFamily="34" charset="0"/>
              <a:cs typeface="Arial"/>
            </a:endParaRPr>
          </a:p>
        </p:txBody>
      </p:sp>
      <p:sp>
        <p:nvSpPr>
          <p:cNvPr id="4" name="Title 1"/>
          <p:cNvSpPr txBox="1">
            <a:spLocks/>
          </p:cNvSpPr>
          <p:nvPr/>
        </p:nvSpPr>
        <p:spPr>
          <a:xfrm>
            <a:off x="189108" y="426128"/>
            <a:ext cx="8763917" cy="674170"/>
          </a:xfrm>
          <a:prstGeom prst="rect">
            <a:avLst/>
          </a:prstGeom>
        </p:spPr>
        <p:txBody>
          <a:bodyPr vert="horz" lIns="91440" tIns="45720" rIns="91440" bIns="45720" rtlCol="0" anchor="t">
            <a:normAutofit/>
          </a:bodyPr>
          <a:lstStyle>
            <a:lvl1pPr algn="l" defTabSz="457200" rtl="0" eaLnBrk="1" latinLnBrk="0" hangingPunct="1">
              <a:lnSpc>
                <a:spcPct val="80000"/>
              </a:lnSpc>
              <a:spcBef>
                <a:spcPct val="0"/>
              </a:spcBef>
              <a:buNone/>
              <a:defRPr sz="4800" b="1" i="0" kern="1200" spc="-150" baseline="0">
                <a:solidFill>
                  <a:srgbClr val="005DAA"/>
                </a:solidFill>
                <a:latin typeface="Arial Narrow Bold"/>
                <a:ea typeface="+mj-ea"/>
                <a:cs typeface="Arial Narrow Bold"/>
              </a:defRPr>
            </a:lvl1pPr>
          </a:lstStyle>
          <a:p>
            <a:r>
              <a:rPr lang="en-US" sz="3600" spc="0" dirty="0">
                <a:solidFill>
                  <a:prstClr val="white"/>
                </a:solidFill>
              </a:rPr>
              <a:t> </a:t>
            </a:r>
            <a:r>
              <a:rPr lang="en-US" sz="3600" spc="0" dirty="0" smtClean="0">
                <a:solidFill>
                  <a:prstClr val="white"/>
                </a:solidFill>
              </a:rPr>
              <a:t>Global Grant Funding Example with 6080 DDF</a:t>
            </a:r>
            <a:endParaRPr lang="en-US" sz="3600" spc="0" dirty="0">
              <a:solidFill>
                <a:prstClr val="white"/>
              </a:solidFill>
            </a:endParaRPr>
          </a:p>
        </p:txBody>
      </p:sp>
    </p:spTree>
    <p:extLst>
      <p:ext uri="{BB962C8B-B14F-4D97-AF65-F5344CB8AC3E}">
        <p14:creationId xmlns:p14="http://schemas.microsoft.com/office/powerpoint/2010/main" val="227594038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txBox="1">
            <a:spLocks/>
          </p:cNvSpPr>
          <p:nvPr/>
        </p:nvSpPr>
        <p:spPr>
          <a:xfrm>
            <a:off x="674703" y="1518469"/>
            <a:ext cx="8278322" cy="4309966"/>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defTabSz="914400" fontAlgn="base">
              <a:spcAft>
                <a:spcPct val="0"/>
              </a:spcAft>
              <a:buNone/>
            </a:pPr>
            <a:r>
              <a:rPr lang="en-US" kern="0" dirty="0" smtClean="0">
                <a:solidFill>
                  <a:srgbClr val="585858"/>
                </a:solidFill>
                <a:latin typeface="Georgia" pitchFamily="18" charset="0"/>
                <a:cs typeface="Arial"/>
              </a:rPr>
              <a:t>                    </a:t>
            </a:r>
            <a:r>
              <a:rPr lang="en-US" sz="2600" kern="0" dirty="0" smtClean="0">
                <a:solidFill>
                  <a:srgbClr val="585858"/>
                </a:solidFill>
                <a:latin typeface="Arial Narrow Bold" pitchFamily="34" charset="0"/>
                <a:cs typeface="Arial"/>
              </a:rPr>
              <a:t>Water Sanitation Project India</a:t>
            </a:r>
          </a:p>
          <a:p>
            <a:pPr marL="0" indent="0" defTabSz="914400" fontAlgn="base">
              <a:spcAft>
                <a:spcPct val="0"/>
              </a:spcAft>
              <a:buNone/>
            </a:pPr>
            <a:r>
              <a:rPr lang="en-US" sz="2600" kern="0" dirty="0" smtClean="0">
                <a:solidFill>
                  <a:srgbClr val="585858"/>
                </a:solidFill>
                <a:latin typeface="Arial Narrow Bold" pitchFamily="34" charset="0"/>
                <a:cs typeface="Arial"/>
              </a:rPr>
              <a:t>Good Job Rotary MO (sponsoring club)		$20,000</a:t>
            </a:r>
          </a:p>
          <a:p>
            <a:pPr marL="0" indent="0" defTabSz="914400" fontAlgn="base">
              <a:spcAft>
                <a:spcPct val="0"/>
              </a:spcAft>
              <a:buNone/>
            </a:pPr>
            <a:r>
              <a:rPr lang="en-US" sz="2600" kern="0" dirty="0" smtClean="0">
                <a:solidFill>
                  <a:srgbClr val="585858"/>
                </a:solidFill>
                <a:latin typeface="Arial Narrow Bold" pitchFamily="34" charset="0"/>
                <a:cs typeface="Arial"/>
              </a:rPr>
              <a:t>TRF World Fund Match  (50%)			$10,000</a:t>
            </a:r>
          </a:p>
          <a:p>
            <a:pPr marL="0" indent="0" defTabSz="914400" fontAlgn="base">
              <a:spcAft>
                <a:spcPct val="0"/>
              </a:spcAft>
              <a:buNone/>
            </a:pPr>
            <a:r>
              <a:rPr lang="en-US" sz="2600" kern="0" dirty="0" smtClean="0">
                <a:solidFill>
                  <a:srgbClr val="585858"/>
                </a:solidFill>
                <a:latin typeface="Arial Narrow Bold" pitchFamily="34" charset="0"/>
                <a:cs typeface="Arial"/>
              </a:rPr>
              <a:t>Other Rotary clubs in District 6080 or US		$10,000</a:t>
            </a:r>
          </a:p>
          <a:p>
            <a:pPr marL="0" indent="0" defTabSz="914400" fontAlgn="base">
              <a:spcAft>
                <a:spcPct val="0"/>
              </a:spcAft>
              <a:buNone/>
            </a:pPr>
            <a:r>
              <a:rPr lang="en-US" sz="2600" kern="0" dirty="0" smtClean="0">
                <a:solidFill>
                  <a:srgbClr val="585858"/>
                </a:solidFill>
                <a:latin typeface="Arial Narrow Bold" pitchFamily="34" charset="0"/>
                <a:cs typeface="Arial"/>
              </a:rPr>
              <a:t>TRF World Fund Match ( 50%)			$  5,000</a:t>
            </a:r>
          </a:p>
          <a:p>
            <a:pPr marL="0" indent="0" defTabSz="914400" fontAlgn="base">
              <a:spcAft>
                <a:spcPct val="0"/>
              </a:spcAft>
              <a:buNone/>
            </a:pPr>
            <a:endParaRPr lang="en-US" sz="2600" kern="0" dirty="0">
              <a:solidFill>
                <a:srgbClr val="585858"/>
              </a:solidFill>
              <a:latin typeface="Arial Narrow Bold" pitchFamily="34" charset="0"/>
              <a:cs typeface="Arial"/>
            </a:endParaRPr>
          </a:p>
          <a:p>
            <a:pPr marL="0" indent="0" defTabSz="914400" fontAlgn="base">
              <a:spcAft>
                <a:spcPct val="0"/>
              </a:spcAft>
              <a:buNone/>
            </a:pPr>
            <a:r>
              <a:rPr lang="en-US" sz="2600" kern="0" dirty="0" smtClean="0">
                <a:solidFill>
                  <a:srgbClr val="585858"/>
                </a:solidFill>
                <a:latin typeface="Arial Narrow Bold" pitchFamily="34" charset="0"/>
                <a:cs typeface="Arial"/>
              </a:rPr>
              <a:t>                        Total Global Grant Funding		$ 45,000</a:t>
            </a:r>
          </a:p>
          <a:p>
            <a:pPr marL="0" indent="0" defTabSz="914400" fontAlgn="base">
              <a:spcAft>
                <a:spcPct val="0"/>
              </a:spcAft>
              <a:buNone/>
            </a:pPr>
            <a:endParaRPr lang="en-US" sz="2400" kern="0" dirty="0">
              <a:solidFill>
                <a:srgbClr val="585858"/>
              </a:solidFill>
              <a:latin typeface="Arial Narrow Bold" pitchFamily="34" charset="0"/>
              <a:cs typeface="Arial"/>
            </a:endParaRPr>
          </a:p>
          <a:p>
            <a:pPr marL="0" indent="0" defTabSz="914400" fontAlgn="base">
              <a:spcAft>
                <a:spcPct val="0"/>
              </a:spcAft>
              <a:buNone/>
            </a:pPr>
            <a:endParaRPr lang="en-US" sz="2400" kern="0" dirty="0">
              <a:solidFill>
                <a:srgbClr val="585858"/>
              </a:solidFill>
              <a:latin typeface="Arial Narrow Bold" pitchFamily="34" charset="0"/>
              <a:cs typeface="Arial"/>
            </a:endParaRPr>
          </a:p>
        </p:txBody>
      </p:sp>
      <p:sp>
        <p:nvSpPr>
          <p:cNvPr id="4" name="Title 1"/>
          <p:cNvSpPr txBox="1">
            <a:spLocks/>
          </p:cNvSpPr>
          <p:nvPr/>
        </p:nvSpPr>
        <p:spPr>
          <a:xfrm>
            <a:off x="189108" y="426128"/>
            <a:ext cx="8763917" cy="674170"/>
          </a:xfrm>
          <a:prstGeom prst="rect">
            <a:avLst/>
          </a:prstGeom>
        </p:spPr>
        <p:txBody>
          <a:bodyPr vert="horz" lIns="91440" tIns="45720" rIns="91440" bIns="45720" rtlCol="0" anchor="t">
            <a:normAutofit/>
          </a:bodyPr>
          <a:lstStyle>
            <a:lvl1pPr algn="l" defTabSz="457200" rtl="0" eaLnBrk="1" latinLnBrk="0" hangingPunct="1">
              <a:lnSpc>
                <a:spcPct val="80000"/>
              </a:lnSpc>
              <a:spcBef>
                <a:spcPct val="0"/>
              </a:spcBef>
              <a:buNone/>
              <a:defRPr sz="4800" b="1" i="0" kern="1200" spc="-150" baseline="0">
                <a:solidFill>
                  <a:srgbClr val="005DAA"/>
                </a:solidFill>
                <a:latin typeface="Arial Narrow Bold"/>
                <a:ea typeface="+mj-ea"/>
                <a:cs typeface="Arial Narrow Bold"/>
              </a:defRPr>
            </a:lvl1pPr>
          </a:lstStyle>
          <a:p>
            <a:r>
              <a:rPr lang="en-US" sz="3600" spc="0" dirty="0">
                <a:solidFill>
                  <a:prstClr val="white"/>
                </a:solidFill>
              </a:rPr>
              <a:t> </a:t>
            </a:r>
            <a:r>
              <a:rPr lang="en-US" sz="3600" spc="0" dirty="0" smtClean="0">
                <a:solidFill>
                  <a:prstClr val="white"/>
                </a:solidFill>
              </a:rPr>
              <a:t>Global Grant Funding Example without DDF</a:t>
            </a:r>
            <a:endParaRPr lang="en-US" sz="3600" spc="0" dirty="0">
              <a:solidFill>
                <a:prstClr val="white"/>
              </a:solidFill>
            </a:endParaRPr>
          </a:p>
        </p:txBody>
      </p:sp>
    </p:spTree>
    <p:extLst>
      <p:ext uri="{BB962C8B-B14F-4D97-AF65-F5344CB8AC3E}">
        <p14:creationId xmlns:p14="http://schemas.microsoft.com/office/powerpoint/2010/main" val="400345961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txBox="1">
            <a:spLocks/>
          </p:cNvSpPr>
          <p:nvPr/>
        </p:nvSpPr>
        <p:spPr>
          <a:xfrm>
            <a:off x="674703" y="1320800"/>
            <a:ext cx="8278322" cy="4381501"/>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defTabSz="914400" eaLnBrk="0" fontAlgn="base" hangingPunct="0">
              <a:spcAft>
                <a:spcPct val="0"/>
              </a:spcAft>
              <a:buFontTx/>
              <a:buChar char="•"/>
            </a:pPr>
            <a:r>
              <a:rPr lang="en-US" kern="0" dirty="0" smtClean="0">
                <a:solidFill>
                  <a:srgbClr val="585858"/>
                </a:solidFill>
                <a:latin typeface="Georgia" pitchFamily="18" charset="0"/>
                <a:cs typeface="Arial"/>
              </a:rPr>
              <a:t>Rotary </a:t>
            </a:r>
            <a:r>
              <a:rPr lang="en-US" kern="0" dirty="0">
                <a:solidFill>
                  <a:srgbClr val="585858"/>
                </a:solidFill>
                <a:latin typeface="Georgia" pitchFamily="18" charset="0"/>
                <a:cs typeface="Arial"/>
              </a:rPr>
              <a:t>Convention</a:t>
            </a:r>
          </a:p>
          <a:p>
            <a:pPr defTabSz="914400" eaLnBrk="0" fontAlgn="base" hangingPunct="0">
              <a:spcAft>
                <a:spcPct val="0"/>
              </a:spcAft>
              <a:buFontTx/>
              <a:buChar char="•"/>
            </a:pPr>
            <a:r>
              <a:rPr lang="en-US" kern="0" dirty="0">
                <a:solidFill>
                  <a:srgbClr val="585858"/>
                </a:solidFill>
                <a:latin typeface="Georgia" pitchFamily="18" charset="0"/>
                <a:cs typeface="Arial"/>
              </a:rPr>
              <a:t>Project fairs</a:t>
            </a:r>
          </a:p>
          <a:p>
            <a:pPr defTabSz="914400" eaLnBrk="0" fontAlgn="base" hangingPunct="0">
              <a:spcAft>
                <a:spcPct val="0"/>
              </a:spcAft>
              <a:buFontTx/>
              <a:buChar char="•"/>
            </a:pPr>
            <a:r>
              <a:rPr lang="en-US" kern="0" dirty="0" smtClean="0">
                <a:solidFill>
                  <a:srgbClr val="585858"/>
                </a:solidFill>
                <a:latin typeface="Georgia" pitchFamily="18" charset="0"/>
                <a:cs typeface="Arial"/>
              </a:rPr>
              <a:t>LinkedIn</a:t>
            </a:r>
          </a:p>
          <a:p>
            <a:pPr defTabSz="914400" eaLnBrk="0" fontAlgn="base" hangingPunct="0">
              <a:spcAft>
                <a:spcPct val="0"/>
              </a:spcAft>
              <a:buFontTx/>
              <a:buChar char="•"/>
            </a:pPr>
            <a:r>
              <a:rPr lang="en-US" kern="0" dirty="0" smtClean="0">
                <a:solidFill>
                  <a:srgbClr val="585858"/>
                </a:solidFill>
                <a:latin typeface="Georgia" pitchFamily="18" charset="0"/>
                <a:cs typeface="Arial"/>
              </a:rPr>
              <a:t>Facebook</a:t>
            </a:r>
          </a:p>
          <a:p>
            <a:pPr defTabSz="914400" eaLnBrk="0" fontAlgn="base" hangingPunct="0">
              <a:spcAft>
                <a:spcPct val="0"/>
              </a:spcAft>
              <a:buFontTx/>
              <a:buChar char="•"/>
            </a:pPr>
            <a:r>
              <a:rPr lang="en-US" kern="0" dirty="0" smtClean="0">
                <a:solidFill>
                  <a:srgbClr val="585858"/>
                </a:solidFill>
                <a:latin typeface="Georgia" pitchFamily="18" charset="0"/>
                <a:cs typeface="Arial"/>
              </a:rPr>
              <a:t>Rotary events</a:t>
            </a:r>
            <a:endParaRPr lang="en-US" kern="0" dirty="0">
              <a:solidFill>
                <a:srgbClr val="585858"/>
              </a:solidFill>
              <a:latin typeface="Georgia" pitchFamily="18" charset="0"/>
              <a:cs typeface="Arial"/>
            </a:endParaRPr>
          </a:p>
          <a:p>
            <a:pPr defTabSz="914400" eaLnBrk="0" fontAlgn="base" hangingPunct="0">
              <a:spcAft>
                <a:spcPct val="0"/>
              </a:spcAft>
              <a:buFontTx/>
              <a:buChar char="•"/>
            </a:pPr>
            <a:r>
              <a:rPr lang="en-US" kern="0" dirty="0" smtClean="0">
                <a:solidFill>
                  <a:srgbClr val="585858"/>
                </a:solidFill>
                <a:latin typeface="Georgia" pitchFamily="18" charset="0"/>
                <a:cs typeface="Arial"/>
              </a:rPr>
              <a:t>www.matchinggrants.org/global</a:t>
            </a:r>
            <a:endParaRPr lang="en-US" kern="0" dirty="0">
              <a:solidFill>
                <a:srgbClr val="585858"/>
              </a:solidFill>
              <a:latin typeface="Georgia" pitchFamily="18" charset="0"/>
              <a:cs typeface="Arial"/>
            </a:endParaRPr>
          </a:p>
          <a:p>
            <a:pPr defTabSz="914400" eaLnBrk="0" fontAlgn="base" hangingPunct="0">
              <a:spcAft>
                <a:spcPct val="0"/>
              </a:spcAft>
              <a:buFontTx/>
              <a:buChar char="•"/>
            </a:pPr>
            <a:r>
              <a:rPr lang="en-US" kern="0" dirty="0" smtClean="0">
                <a:solidFill>
                  <a:srgbClr val="585858"/>
                </a:solidFill>
                <a:latin typeface="Georgia" pitchFamily="18" charset="0"/>
                <a:cs typeface="Arial"/>
              </a:rPr>
              <a:t>www.rotary.org</a:t>
            </a:r>
            <a:endParaRPr lang="en-US" kern="0" dirty="0">
              <a:solidFill>
                <a:srgbClr val="585858"/>
              </a:solidFill>
              <a:latin typeface="Georgia" pitchFamily="18" charset="0"/>
              <a:cs typeface="Arial"/>
            </a:endParaRPr>
          </a:p>
        </p:txBody>
      </p:sp>
      <p:sp>
        <p:nvSpPr>
          <p:cNvPr id="4" name="Title 1"/>
          <p:cNvSpPr txBox="1">
            <a:spLocks/>
          </p:cNvSpPr>
          <p:nvPr/>
        </p:nvSpPr>
        <p:spPr>
          <a:xfrm>
            <a:off x="189108" y="426128"/>
            <a:ext cx="8763917" cy="674170"/>
          </a:xfrm>
          <a:prstGeom prst="rect">
            <a:avLst/>
          </a:prstGeom>
        </p:spPr>
        <p:txBody>
          <a:bodyPr vert="horz" lIns="91440" tIns="45720" rIns="91440" bIns="45720" rtlCol="0" anchor="t">
            <a:normAutofit/>
          </a:bodyPr>
          <a:lstStyle>
            <a:lvl1pPr algn="l" defTabSz="457200" rtl="0" eaLnBrk="1" latinLnBrk="0" hangingPunct="1">
              <a:lnSpc>
                <a:spcPct val="80000"/>
              </a:lnSpc>
              <a:spcBef>
                <a:spcPct val="0"/>
              </a:spcBef>
              <a:buNone/>
              <a:defRPr sz="4800" b="1" i="0" kern="1200" spc="-150" baseline="0">
                <a:solidFill>
                  <a:srgbClr val="005DAA"/>
                </a:solidFill>
                <a:latin typeface="Arial Narrow Bold"/>
                <a:ea typeface="+mj-ea"/>
                <a:cs typeface="Arial Narrow Bold"/>
              </a:defRPr>
            </a:lvl1pPr>
          </a:lstStyle>
          <a:p>
            <a:r>
              <a:rPr lang="en-US" sz="3600" spc="0" dirty="0" smtClean="0">
                <a:solidFill>
                  <a:prstClr val="white"/>
                </a:solidFill>
              </a:rPr>
              <a:t>PARTNERS</a:t>
            </a:r>
            <a:endParaRPr lang="en-US" sz="3600" spc="0" dirty="0">
              <a:solidFill>
                <a:prstClr val="white"/>
              </a:solidFill>
            </a:endParaRPr>
          </a:p>
        </p:txBody>
      </p:sp>
      <p:pic>
        <p:nvPicPr>
          <p:cNvPr id="9218" name="Picture 2" descr="C:\Users\nicholsk\Desktop\Slide show images\20110522_US_50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43025" y="1623683"/>
            <a:ext cx="3810000" cy="254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3360939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189108" y="2033337"/>
            <a:ext cx="4972713" cy="1324144"/>
          </a:xfrm>
          <a:prstGeom prst="rect">
            <a:avLst/>
          </a:prstGeom>
        </p:spPr>
        <p:txBody>
          <a:bodyP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lnSpc>
                <a:spcPct val="80000"/>
              </a:lnSpc>
            </a:pPr>
            <a:r>
              <a:rPr lang="en-US" sz="5400" b="1" spc="-150" dirty="0" smtClean="0">
                <a:solidFill>
                  <a:srgbClr val="FFFFFF"/>
                </a:solidFill>
                <a:latin typeface="Arial Narrow Bold"/>
                <a:cs typeface="Arial Narrow Bold"/>
              </a:rPr>
              <a:t>Foundation Grants</a:t>
            </a:r>
            <a:endParaRPr lang="en-US" sz="5400" b="1" spc="-150" dirty="0">
              <a:solidFill>
                <a:srgbClr val="FFFFFF"/>
              </a:solidFill>
              <a:latin typeface="Arial Narrow Bold"/>
              <a:cs typeface="Arial Narrow Bold"/>
            </a:endParaRPr>
          </a:p>
        </p:txBody>
      </p:sp>
      <p:sp>
        <p:nvSpPr>
          <p:cNvPr id="6" name="Title 1"/>
          <p:cNvSpPr txBox="1">
            <a:spLocks/>
          </p:cNvSpPr>
          <p:nvPr/>
        </p:nvSpPr>
        <p:spPr>
          <a:xfrm>
            <a:off x="189108" y="3427245"/>
            <a:ext cx="6175597" cy="1660777"/>
          </a:xfrm>
          <a:prstGeom prst="rect">
            <a:avLst/>
          </a:prstGeom>
        </p:spPr>
        <p:txBody>
          <a:bodyPr vert="horz" lIns="91440" tIns="45720" rIns="91440" bIns="45720" rtlCol="0" anchor="t">
            <a:normAutofit/>
          </a:bodyPr>
          <a:lstStyle>
            <a:lvl1pPr algn="l" defTabSz="457200" rtl="0" eaLnBrk="1" latinLnBrk="0" hangingPunct="1">
              <a:lnSpc>
                <a:spcPct val="80000"/>
              </a:lnSpc>
              <a:spcBef>
                <a:spcPct val="0"/>
              </a:spcBef>
              <a:buNone/>
              <a:defRPr sz="4800" b="1" i="0" kern="1200" spc="-150" baseline="0">
                <a:solidFill>
                  <a:srgbClr val="005DAA"/>
                </a:solidFill>
                <a:latin typeface="Arial Narrow Bold"/>
                <a:ea typeface="+mj-ea"/>
                <a:cs typeface="Arial Narrow Bold"/>
              </a:defRPr>
            </a:lvl1pPr>
          </a:lstStyle>
          <a:p>
            <a:pPr>
              <a:lnSpc>
                <a:spcPct val="90000"/>
              </a:lnSpc>
            </a:pPr>
            <a:r>
              <a:rPr lang="en-US" sz="3600" b="0" spc="0" dirty="0" smtClean="0">
                <a:solidFill>
                  <a:srgbClr val="FFFFFF"/>
                </a:solidFill>
                <a:latin typeface="Arial"/>
                <a:cs typeface="Arial"/>
              </a:rPr>
              <a:t>OVERSIGHT AND REPORTING</a:t>
            </a:r>
            <a:endParaRPr lang="en-US" sz="3600" b="0" spc="0" dirty="0">
              <a:solidFill>
                <a:srgbClr val="FFFFFF"/>
              </a:solidFill>
              <a:latin typeface="Arial"/>
              <a:cs typeface="Arial"/>
            </a:endParaRPr>
          </a:p>
        </p:txBody>
      </p:sp>
      <p:sp>
        <p:nvSpPr>
          <p:cNvPr id="7" name="TextBox 6"/>
          <p:cNvSpPr txBox="1"/>
          <p:nvPr/>
        </p:nvSpPr>
        <p:spPr>
          <a:xfrm>
            <a:off x="282927" y="6079923"/>
            <a:ext cx="8613513" cy="353943"/>
          </a:xfrm>
          <a:prstGeom prst="rect">
            <a:avLst/>
          </a:prstGeom>
          <a:noFill/>
        </p:spPr>
        <p:txBody>
          <a:bodyPr wrap="square" rtlCol="0" anchor="t">
            <a:spAutoFit/>
          </a:bodyPr>
          <a:lstStyle/>
          <a:p>
            <a:pPr algn="r"/>
            <a:endParaRPr lang="en-US" sz="1700" spc="100" dirty="0">
              <a:solidFill>
                <a:srgbClr val="01B4E7"/>
              </a:solidFill>
              <a:latin typeface="Arial"/>
              <a:cs typeface="Arial"/>
            </a:endParaRPr>
          </a:p>
        </p:txBody>
      </p:sp>
    </p:spTree>
    <p:extLst>
      <p:ext uri="{BB962C8B-B14F-4D97-AF65-F5344CB8AC3E}">
        <p14:creationId xmlns:p14="http://schemas.microsoft.com/office/powerpoint/2010/main" val="194222586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txBox="1">
            <a:spLocks/>
          </p:cNvSpPr>
          <p:nvPr/>
        </p:nvSpPr>
        <p:spPr>
          <a:xfrm>
            <a:off x="674703" y="1518469"/>
            <a:ext cx="8278322" cy="4309966"/>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50838" indent="-350838" defTabSz="914400" fontAlgn="base">
              <a:lnSpc>
                <a:spcPct val="85000"/>
              </a:lnSpc>
              <a:spcAft>
                <a:spcPct val="0"/>
              </a:spcAft>
              <a:buFontTx/>
              <a:buChar char="•"/>
            </a:pPr>
            <a:r>
              <a:rPr lang="en-US" kern="0" dirty="0" smtClean="0">
                <a:solidFill>
                  <a:srgbClr val="585858"/>
                </a:solidFill>
                <a:latin typeface="Georgia" pitchFamily="18" charset="0"/>
                <a:cs typeface="Arial"/>
              </a:rPr>
              <a:t>Grant management</a:t>
            </a:r>
          </a:p>
          <a:p>
            <a:pPr marL="350838" indent="-350838" defTabSz="914400" fontAlgn="base">
              <a:lnSpc>
                <a:spcPct val="85000"/>
              </a:lnSpc>
              <a:spcAft>
                <a:spcPct val="0"/>
              </a:spcAft>
              <a:buFontTx/>
              <a:buChar char="•"/>
            </a:pPr>
            <a:r>
              <a:rPr lang="en-US" kern="0" dirty="0" smtClean="0">
                <a:solidFill>
                  <a:srgbClr val="585858"/>
                </a:solidFill>
                <a:latin typeface="Georgia" pitchFamily="18" charset="0"/>
                <a:cs typeface="Arial"/>
              </a:rPr>
              <a:t>Stewardship</a:t>
            </a:r>
          </a:p>
          <a:p>
            <a:pPr marL="350838" indent="-350838" defTabSz="914400" fontAlgn="base">
              <a:lnSpc>
                <a:spcPct val="85000"/>
              </a:lnSpc>
              <a:spcAft>
                <a:spcPct val="0"/>
              </a:spcAft>
              <a:buFontTx/>
              <a:buChar char="•"/>
            </a:pPr>
            <a:r>
              <a:rPr lang="en-US" kern="0" dirty="0" smtClean="0">
                <a:solidFill>
                  <a:srgbClr val="585858"/>
                </a:solidFill>
                <a:latin typeface="Georgia" pitchFamily="18" charset="0"/>
                <a:cs typeface="Arial"/>
              </a:rPr>
              <a:t>Implementation of MOU</a:t>
            </a:r>
          </a:p>
          <a:p>
            <a:pPr marL="350838" indent="-350838" defTabSz="914400" fontAlgn="base">
              <a:lnSpc>
                <a:spcPct val="85000"/>
              </a:lnSpc>
              <a:spcAft>
                <a:spcPct val="0"/>
              </a:spcAft>
              <a:buFontTx/>
              <a:buChar char="•"/>
            </a:pPr>
            <a:r>
              <a:rPr lang="en-US" kern="0" dirty="0" smtClean="0">
                <a:solidFill>
                  <a:srgbClr val="585858"/>
                </a:solidFill>
                <a:latin typeface="Georgia" pitchFamily="18" charset="0"/>
                <a:cs typeface="Arial"/>
              </a:rPr>
              <a:t>Reporting</a:t>
            </a:r>
          </a:p>
          <a:p>
            <a:pPr marL="350838" indent="-350838" defTabSz="914400" fontAlgn="base">
              <a:lnSpc>
                <a:spcPct val="85000"/>
              </a:lnSpc>
              <a:spcAft>
                <a:spcPct val="0"/>
              </a:spcAft>
              <a:buFontTx/>
              <a:buChar char="•"/>
            </a:pPr>
            <a:r>
              <a:rPr lang="en-US" kern="0" dirty="0" smtClean="0">
                <a:solidFill>
                  <a:srgbClr val="585858"/>
                </a:solidFill>
                <a:latin typeface="Georgia" pitchFamily="18" charset="0"/>
                <a:cs typeface="Arial"/>
              </a:rPr>
              <a:t>Qualification </a:t>
            </a:r>
          </a:p>
          <a:p>
            <a:pPr marL="350838" indent="-350838" defTabSz="914400" fontAlgn="base">
              <a:lnSpc>
                <a:spcPct val="85000"/>
              </a:lnSpc>
              <a:spcAft>
                <a:spcPct val="0"/>
              </a:spcAft>
              <a:buFontTx/>
              <a:buChar char="•"/>
            </a:pPr>
            <a:endParaRPr lang="en-US" kern="0" dirty="0" smtClean="0">
              <a:solidFill>
                <a:srgbClr val="585858"/>
              </a:solidFill>
              <a:latin typeface="Georgia" pitchFamily="18" charset="0"/>
              <a:cs typeface="Arial"/>
            </a:endParaRPr>
          </a:p>
          <a:p>
            <a:pPr marL="0" indent="0" defTabSz="914400" fontAlgn="base">
              <a:lnSpc>
                <a:spcPct val="85000"/>
              </a:lnSpc>
              <a:spcAft>
                <a:spcPct val="0"/>
              </a:spcAft>
              <a:buNone/>
            </a:pPr>
            <a:endParaRPr lang="en-US" kern="0" dirty="0">
              <a:solidFill>
                <a:srgbClr val="585858"/>
              </a:solidFill>
              <a:latin typeface="Georgia" pitchFamily="18" charset="0"/>
              <a:cs typeface="Arial"/>
            </a:endParaRPr>
          </a:p>
        </p:txBody>
      </p:sp>
      <p:sp>
        <p:nvSpPr>
          <p:cNvPr id="4" name="Title 1"/>
          <p:cNvSpPr txBox="1">
            <a:spLocks/>
          </p:cNvSpPr>
          <p:nvPr/>
        </p:nvSpPr>
        <p:spPr>
          <a:xfrm>
            <a:off x="189108" y="426128"/>
            <a:ext cx="8763917" cy="674170"/>
          </a:xfrm>
          <a:prstGeom prst="rect">
            <a:avLst/>
          </a:prstGeom>
        </p:spPr>
        <p:txBody>
          <a:bodyPr vert="horz" lIns="91440" tIns="45720" rIns="91440" bIns="45720" rtlCol="0" anchor="t">
            <a:normAutofit/>
          </a:bodyPr>
          <a:lstStyle>
            <a:lvl1pPr algn="l" defTabSz="457200" rtl="0" eaLnBrk="1" latinLnBrk="0" hangingPunct="1">
              <a:lnSpc>
                <a:spcPct val="80000"/>
              </a:lnSpc>
              <a:spcBef>
                <a:spcPct val="0"/>
              </a:spcBef>
              <a:buNone/>
              <a:defRPr sz="4800" b="1" i="0" kern="1200" spc="-150" baseline="0">
                <a:solidFill>
                  <a:srgbClr val="005DAA"/>
                </a:solidFill>
                <a:latin typeface="Arial Narrow Bold"/>
                <a:ea typeface="+mj-ea"/>
                <a:cs typeface="Arial Narrow Bold"/>
              </a:defRPr>
            </a:lvl1pPr>
          </a:lstStyle>
          <a:p>
            <a:r>
              <a:rPr lang="en-US" sz="3600" spc="0" dirty="0" smtClean="0">
                <a:solidFill>
                  <a:prstClr val="white"/>
                </a:solidFill>
              </a:rPr>
              <a:t>Oversight and Reporting of Grants</a:t>
            </a:r>
            <a:endParaRPr lang="en-US" sz="3600" spc="0" dirty="0">
              <a:solidFill>
                <a:prstClr val="white"/>
              </a:solidFill>
            </a:endParaRPr>
          </a:p>
        </p:txBody>
      </p:sp>
    </p:spTree>
    <p:extLst>
      <p:ext uri="{BB962C8B-B14F-4D97-AF65-F5344CB8AC3E}">
        <p14:creationId xmlns:p14="http://schemas.microsoft.com/office/powerpoint/2010/main" val="382471267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txBox="1">
            <a:spLocks/>
          </p:cNvSpPr>
          <p:nvPr/>
        </p:nvSpPr>
        <p:spPr>
          <a:xfrm>
            <a:off x="674703" y="1518469"/>
            <a:ext cx="8278322" cy="4309966"/>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defTabSz="914400" fontAlgn="base">
              <a:lnSpc>
                <a:spcPct val="85000"/>
              </a:lnSpc>
              <a:spcAft>
                <a:spcPct val="0"/>
              </a:spcAft>
              <a:buNone/>
            </a:pPr>
            <a:r>
              <a:rPr lang="en-US" kern="0" dirty="0" smtClean="0">
                <a:solidFill>
                  <a:srgbClr val="585858"/>
                </a:solidFill>
                <a:latin typeface="Georgia" pitchFamily="18" charset="0"/>
                <a:cs typeface="Arial"/>
              </a:rPr>
              <a:t>Ensures that projects </a:t>
            </a:r>
          </a:p>
          <a:p>
            <a:pPr defTabSz="914400" fontAlgn="base">
              <a:lnSpc>
                <a:spcPct val="85000"/>
              </a:lnSpc>
              <a:spcAft>
                <a:spcPct val="0"/>
              </a:spcAft>
            </a:pPr>
            <a:r>
              <a:rPr lang="en-US" kern="0" dirty="0">
                <a:solidFill>
                  <a:srgbClr val="585858"/>
                </a:solidFill>
                <a:latin typeface="Georgia" pitchFamily="18" charset="0"/>
                <a:cs typeface="Arial"/>
              </a:rPr>
              <a:t> </a:t>
            </a:r>
            <a:r>
              <a:rPr lang="en-US" kern="0" dirty="0" smtClean="0">
                <a:solidFill>
                  <a:srgbClr val="585858"/>
                </a:solidFill>
                <a:latin typeface="Georgia" pitchFamily="18" charset="0"/>
                <a:cs typeface="Arial"/>
              </a:rPr>
              <a:t>  Have proper financial control</a:t>
            </a:r>
          </a:p>
          <a:p>
            <a:pPr defTabSz="914400" fontAlgn="base">
              <a:lnSpc>
                <a:spcPct val="85000"/>
              </a:lnSpc>
              <a:spcAft>
                <a:spcPct val="0"/>
              </a:spcAft>
            </a:pPr>
            <a:r>
              <a:rPr lang="en-US" kern="0" dirty="0">
                <a:solidFill>
                  <a:srgbClr val="585858"/>
                </a:solidFill>
                <a:latin typeface="Georgia" pitchFamily="18" charset="0"/>
                <a:cs typeface="Arial"/>
              </a:rPr>
              <a:t> </a:t>
            </a:r>
            <a:r>
              <a:rPr lang="en-US" kern="0" dirty="0" smtClean="0">
                <a:solidFill>
                  <a:srgbClr val="585858"/>
                </a:solidFill>
                <a:latin typeface="Georgia" pitchFamily="18" charset="0"/>
                <a:cs typeface="Arial"/>
              </a:rPr>
              <a:t>  Meet the needs of the beneficiaries</a:t>
            </a:r>
          </a:p>
          <a:p>
            <a:pPr defTabSz="914400" fontAlgn="base">
              <a:lnSpc>
                <a:spcPct val="85000"/>
              </a:lnSpc>
              <a:spcAft>
                <a:spcPct val="0"/>
              </a:spcAft>
            </a:pPr>
            <a:r>
              <a:rPr lang="en-US" kern="0" dirty="0">
                <a:solidFill>
                  <a:srgbClr val="585858"/>
                </a:solidFill>
                <a:latin typeface="Georgia" pitchFamily="18" charset="0"/>
                <a:cs typeface="Arial"/>
              </a:rPr>
              <a:t> </a:t>
            </a:r>
            <a:r>
              <a:rPr lang="en-US" kern="0" dirty="0" smtClean="0">
                <a:solidFill>
                  <a:srgbClr val="585858"/>
                </a:solidFill>
                <a:latin typeface="Georgia" pitchFamily="18" charset="0"/>
                <a:cs typeface="Arial"/>
              </a:rPr>
              <a:t>  Fulfills the objectives as set forth by    grant application</a:t>
            </a:r>
          </a:p>
          <a:p>
            <a:pPr defTabSz="914400" fontAlgn="base">
              <a:lnSpc>
                <a:spcPct val="85000"/>
              </a:lnSpc>
              <a:spcAft>
                <a:spcPct val="0"/>
              </a:spcAft>
            </a:pPr>
            <a:r>
              <a:rPr lang="en-US" kern="0" dirty="0">
                <a:solidFill>
                  <a:srgbClr val="585858"/>
                </a:solidFill>
                <a:latin typeface="Georgia" pitchFamily="18" charset="0"/>
                <a:cs typeface="Arial"/>
              </a:rPr>
              <a:t> </a:t>
            </a:r>
            <a:r>
              <a:rPr lang="en-US" kern="0" dirty="0" smtClean="0">
                <a:solidFill>
                  <a:srgbClr val="585858"/>
                </a:solidFill>
                <a:latin typeface="Georgia" pitchFamily="18" charset="0"/>
                <a:cs typeface="Arial"/>
              </a:rPr>
              <a:t>  Safeguards funds</a:t>
            </a:r>
          </a:p>
          <a:p>
            <a:pPr marL="350838" indent="-350838" defTabSz="914400" fontAlgn="base">
              <a:lnSpc>
                <a:spcPct val="85000"/>
              </a:lnSpc>
              <a:spcAft>
                <a:spcPct val="0"/>
              </a:spcAft>
              <a:buFontTx/>
              <a:buChar char="•"/>
            </a:pPr>
            <a:endParaRPr lang="en-US" kern="0" dirty="0" smtClean="0">
              <a:solidFill>
                <a:srgbClr val="585858"/>
              </a:solidFill>
              <a:latin typeface="Georgia" pitchFamily="18" charset="0"/>
              <a:cs typeface="Arial"/>
            </a:endParaRPr>
          </a:p>
          <a:p>
            <a:pPr marL="0" indent="0" defTabSz="914400" fontAlgn="base">
              <a:lnSpc>
                <a:spcPct val="85000"/>
              </a:lnSpc>
              <a:spcAft>
                <a:spcPct val="0"/>
              </a:spcAft>
              <a:buNone/>
            </a:pPr>
            <a:endParaRPr lang="en-US" kern="0" dirty="0">
              <a:solidFill>
                <a:srgbClr val="585858"/>
              </a:solidFill>
              <a:latin typeface="Georgia" pitchFamily="18" charset="0"/>
              <a:cs typeface="Arial"/>
            </a:endParaRPr>
          </a:p>
        </p:txBody>
      </p:sp>
      <p:sp>
        <p:nvSpPr>
          <p:cNvPr id="4" name="Title 1"/>
          <p:cNvSpPr txBox="1">
            <a:spLocks/>
          </p:cNvSpPr>
          <p:nvPr/>
        </p:nvSpPr>
        <p:spPr>
          <a:xfrm>
            <a:off x="189108" y="426128"/>
            <a:ext cx="8763917" cy="674170"/>
          </a:xfrm>
          <a:prstGeom prst="rect">
            <a:avLst/>
          </a:prstGeom>
        </p:spPr>
        <p:txBody>
          <a:bodyPr vert="horz" lIns="91440" tIns="45720" rIns="91440" bIns="45720" rtlCol="0" anchor="t">
            <a:normAutofit/>
          </a:bodyPr>
          <a:lstStyle>
            <a:lvl1pPr algn="l" defTabSz="457200" rtl="0" eaLnBrk="1" latinLnBrk="0" hangingPunct="1">
              <a:lnSpc>
                <a:spcPct val="80000"/>
              </a:lnSpc>
              <a:spcBef>
                <a:spcPct val="0"/>
              </a:spcBef>
              <a:buNone/>
              <a:defRPr sz="4800" b="1" i="0" kern="1200" spc="-150" baseline="0">
                <a:solidFill>
                  <a:srgbClr val="005DAA"/>
                </a:solidFill>
                <a:latin typeface="Arial Narrow Bold"/>
                <a:ea typeface="+mj-ea"/>
                <a:cs typeface="Arial Narrow Bold"/>
              </a:defRPr>
            </a:lvl1pPr>
          </a:lstStyle>
          <a:p>
            <a:r>
              <a:rPr lang="en-US" sz="3600" spc="0" dirty="0">
                <a:solidFill>
                  <a:prstClr val="white"/>
                </a:solidFill>
              </a:rPr>
              <a:t> </a:t>
            </a:r>
            <a:r>
              <a:rPr lang="en-US" sz="3600" spc="0" dirty="0" smtClean="0">
                <a:solidFill>
                  <a:prstClr val="white"/>
                </a:solidFill>
              </a:rPr>
              <a:t>   GRANT MANAGEMENT</a:t>
            </a:r>
            <a:endParaRPr lang="en-US" sz="3600" spc="0" dirty="0">
              <a:solidFill>
                <a:prstClr val="white"/>
              </a:solidFill>
            </a:endParaRPr>
          </a:p>
        </p:txBody>
      </p:sp>
    </p:spTree>
    <p:extLst>
      <p:ext uri="{BB962C8B-B14F-4D97-AF65-F5344CB8AC3E}">
        <p14:creationId xmlns:p14="http://schemas.microsoft.com/office/powerpoint/2010/main" val="65401959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txBox="1">
            <a:spLocks/>
          </p:cNvSpPr>
          <p:nvPr/>
        </p:nvSpPr>
        <p:spPr>
          <a:xfrm>
            <a:off x="674703" y="1518469"/>
            <a:ext cx="8278322" cy="4309966"/>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defTabSz="914400" fontAlgn="base">
              <a:lnSpc>
                <a:spcPct val="90000"/>
              </a:lnSpc>
              <a:spcAft>
                <a:spcPct val="0"/>
              </a:spcAft>
              <a:buFont typeface="Arial"/>
              <a:buNone/>
            </a:pPr>
            <a:r>
              <a:rPr lang="en-US" kern="0" dirty="0">
                <a:solidFill>
                  <a:srgbClr val="585858"/>
                </a:solidFill>
                <a:latin typeface="Georgia" pitchFamily="18" charset="0"/>
                <a:cs typeface="Arial"/>
              </a:rPr>
              <a:t>Stewardship is the responsible management and oversight of grant funds, including: </a:t>
            </a:r>
            <a:endParaRPr lang="en-US" sz="500" kern="0" dirty="0">
              <a:solidFill>
                <a:srgbClr val="585858"/>
              </a:solidFill>
              <a:latin typeface="Georgia" pitchFamily="18" charset="0"/>
              <a:cs typeface="Arial"/>
            </a:endParaRPr>
          </a:p>
          <a:p>
            <a:pPr marL="400050" lvl="1" defTabSz="914400" fontAlgn="base">
              <a:spcAft>
                <a:spcPct val="0"/>
              </a:spcAft>
              <a:buFontTx/>
              <a:buChar char="•"/>
            </a:pPr>
            <a:r>
              <a:rPr lang="en-US" sz="3100" kern="0" dirty="0">
                <a:solidFill>
                  <a:srgbClr val="585858"/>
                </a:solidFill>
                <a:latin typeface="Georgia" pitchFamily="18" charset="0"/>
                <a:cs typeface="Arial"/>
              </a:rPr>
              <a:t>Reporting </a:t>
            </a:r>
            <a:r>
              <a:rPr lang="en-US" sz="3100" kern="0" dirty="0" smtClean="0">
                <a:solidFill>
                  <a:srgbClr val="585858"/>
                </a:solidFill>
                <a:latin typeface="Georgia" pitchFamily="18" charset="0"/>
                <a:cs typeface="Arial"/>
              </a:rPr>
              <a:t>any irregularities</a:t>
            </a:r>
            <a:endParaRPr lang="en-US" sz="3100" kern="0" dirty="0">
              <a:solidFill>
                <a:srgbClr val="585858"/>
              </a:solidFill>
              <a:latin typeface="Georgia" pitchFamily="18" charset="0"/>
              <a:cs typeface="Arial"/>
            </a:endParaRPr>
          </a:p>
          <a:p>
            <a:pPr marL="400050" lvl="1" defTabSz="914400" fontAlgn="base">
              <a:spcAft>
                <a:spcPct val="0"/>
              </a:spcAft>
              <a:buFontTx/>
              <a:buChar char="•"/>
            </a:pPr>
            <a:r>
              <a:rPr lang="en-US" sz="3100" kern="0" dirty="0" smtClean="0">
                <a:solidFill>
                  <a:srgbClr val="585858"/>
                </a:solidFill>
                <a:latin typeface="Georgia" pitchFamily="18" charset="0"/>
                <a:cs typeface="Arial"/>
              </a:rPr>
              <a:t>Rotarian </a:t>
            </a:r>
            <a:r>
              <a:rPr lang="en-US" sz="3100" kern="0" dirty="0">
                <a:solidFill>
                  <a:srgbClr val="585858"/>
                </a:solidFill>
                <a:latin typeface="Georgia" pitchFamily="18" charset="0"/>
                <a:cs typeface="Arial"/>
              </a:rPr>
              <a:t>supervision </a:t>
            </a:r>
          </a:p>
          <a:p>
            <a:pPr marL="400050" lvl="1" defTabSz="914400" fontAlgn="base">
              <a:spcAft>
                <a:spcPct val="0"/>
              </a:spcAft>
              <a:buFontTx/>
              <a:buChar char="•"/>
            </a:pPr>
            <a:r>
              <a:rPr lang="en-US" sz="3100" kern="0" dirty="0">
                <a:solidFill>
                  <a:srgbClr val="585858"/>
                </a:solidFill>
                <a:latin typeface="Georgia" pitchFamily="18" charset="0"/>
                <a:cs typeface="Arial"/>
              </a:rPr>
              <a:t>Financial records review</a:t>
            </a:r>
          </a:p>
          <a:p>
            <a:pPr marL="400050" lvl="1" defTabSz="914400" fontAlgn="base">
              <a:spcAft>
                <a:spcPct val="0"/>
              </a:spcAft>
              <a:buFontTx/>
              <a:buChar char="•"/>
            </a:pPr>
            <a:r>
              <a:rPr lang="en-US" sz="3100" kern="0" dirty="0">
                <a:solidFill>
                  <a:srgbClr val="585858"/>
                </a:solidFill>
                <a:latin typeface="Georgia" pitchFamily="18" charset="0"/>
                <a:cs typeface="Arial"/>
              </a:rPr>
              <a:t>Oversight of funds</a:t>
            </a:r>
          </a:p>
          <a:p>
            <a:pPr marL="400050" lvl="1" defTabSz="914400" fontAlgn="base">
              <a:spcAft>
                <a:spcPct val="0"/>
              </a:spcAft>
              <a:buFontTx/>
              <a:buChar char="•"/>
            </a:pPr>
            <a:r>
              <a:rPr lang="en-US" sz="3100" kern="0" dirty="0" smtClean="0">
                <a:solidFill>
                  <a:srgbClr val="585858"/>
                </a:solidFill>
                <a:latin typeface="Georgia" pitchFamily="18" charset="0"/>
                <a:cs typeface="Arial"/>
              </a:rPr>
              <a:t>Timely </a:t>
            </a:r>
            <a:r>
              <a:rPr lang="en-US" sz="3100" kern="0" dirty="0">
                <a:solidFill>
                  <a:srgbClr val="585858"/>
                </a:solidFill>
                <a:latin typeface="Georgia" pitchFamily="18" charset="0"/>
                <a:cs typeface="Arial"/>
              </a:rPr>
              <a:t>submission of reports</a:t>
            </a:r>
          </a:p>
        </p:txBody>
      </p:sp>
      <p:sp>
        <p:nvSpPr>
          <p:cNvPr id="4" name="Title 1"/>
          <p:cNvSpPr txBox="1">
            <a:spLocks/>
          </p:cNvSpPr>
          <p:nvPr/>
        </p:nvSpPr>
        <p:spPr>
          <a:xfrm>
            <a:off x="189108" y="426128"/>
            <a:ext cx="8763917" cy="674170"/>
          </a:xfrm>
          <a:prstGeom prst="rect">
            <a:avLst/>
          </a:prstGeom>
        </p:spPr>
        <p:txBody>
          <a:bodyPr vert="horz" lIns="91440" tIns="45720" rIns="91440" bIns="45720" rtlCol="0" anchor="t">
            <a:normAutofit/>
          </a:bodyPr>
          <a:lstStyle>
            <a:lvl1pPr algn="l" defTabSz="457200" rtl="0" eaLnBrk="1" latinLnBrk="0" hangingPunct="1">
              <a:lnSpc>
                <a:spcPct val="80000"/>
              </a:lnSpc>
              <a:spcBef>
                <a:spcPct val="0"/>
              </a:spcBef>
              <a:buNone/>
              <a:defRPr sz="4800" b="1" i="0" kern="1200" spc="-150" baseline="0">
                <a:solidFill>
                  <a:srgbClr val="005DAA"/>
                </a:solidFill>
                <a:latin typeface="Arial Narrow Bold"/>
                <a:ea typeface="+mj-ea"/>
                <a:cs typeface="Arial Narrow Bold"/>
              </a:defRPr>
            </a:lvl1pPr>
          </a:lstStyle>
          <a:p>
            <a:r>
              <a:rPr lang="en-US" sz="3600" spc="0" dirty="0" smtClean="0">
                <a:solidFill>
                  <a:prstClr val="white"/>
                </a:solidFill>
              </a:rPr>
              <a:t>STEWARDSHIP</a:t>
            </a:r>
            <a:endParaRPr lang="en-US" sz="3600" spc="0" dirty="0">
              <a:solidFill>
                <a:prstClr val="white"/>
              </a:solidFill>
            </a:endParaRPr>
          </a:p>
        </p:txBody>
      </p:sp>
    </p:spTree>
    <p:extLst>
      <p:ext uri="{BB962C8B-B14F-4D97-AF65-F5344CB8AC3E}">
        <p14:creationId xmlns:p14="http://schemas.microsoft.com/office/powerpoint/2010/main" val="283315067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txBox="1">
            <a:spLocks/>
          </p:cNvSpPr>
          <p:nvPr/>
        </p:nvSpPr>
        <p:spPr>
          <a:xfrm>
            <a:off x="674703" y="1518469"/>
            <a:ext cx="8278322" cy="4309966"/>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defTabSz="914400" eaLnBrk="0" fontAlgn="base" hangingPunct="0">
              <a:spcAft>
                <a:spcPct val="0"/>
              </a:spcAft>
              <a:buFontTx/>
              <a:buChar char="•"/>
            </a:pPr>
            <a:r>
              <a:rPr lang="en-US" i="1" kern="0" dirty="0" smtClean="0">
                <a:solidFill>
                  <a:srgbClr val="585858"/>
                </a:solidFill>
                <a:latin typeface="Georgia" pitchFamily="18" charset="0"/>
                <a:cs typeface="Arial"/>
              </a:rPr>
              <a:t>Club Qualification</a:t>
            </a:r>
          </a:p>
          <a:p>
            <a:pPr defTabSz="914400" eaLnBrk="0" fontAlgn="base" hangingPunct="0">
              <a:spcAft>
                <a:spcPct val="0"/>
              </a:spcAft>
              <a:buFontTx/>
              <a:buChar char="•"/>
            </a:pPr>
            <a:r>
              <a:rPr lang="en-US" i="1" kern="0" dirty="0" smtClean="0">
                <a:solidFill>
                  <a:srgbClr val="585858"/>
                </a:solidFill>
                <a:latin typeface="Georgia" pitchFamily="18" charset="0"/>
                <a:cs typeface="Arial"/>
              </a:rPr>
              <a:t>Club Officer Responsibilities</a:t>
            </a:r>
          </a:p>
          <a:p>
            <a:pPr defTabSz="914400" eaLnBrk="0" fontAlgn="base" hangingPunct="0">
              <a:spcAft>
                <a:spcPct val="0"/>
              </a:spcAft>
              <a:buFontTx/>
              <a:buChar char="•"/>
            </a:pPr>
            <a:r>
              <a:rPr lang="en-US" i="1" kern="0" dirty="0" smtClean="0">
                <a:solidFill>
                  <a:srgbClr val="585858"/>
                </a:solidFill>
                <a:latin typeface="Georgia" pitchFamily="18" charset="0"/>
                <a:cs typeface="Arial"/>
              </a:rPr>
              <a:t>Financial Management Plan</a:t>
            </a:r>
          </a:p>
          <a:p>
            <a:pPr defTabSz="914400" eaLnBrk="0" fontAlgn="base" hangingPunct="0">
              <a:spcAft>
                <a:spcPct val="0"/>
              </a:spcAft>
              <a:buFontTx/>
              <a:buChar char="•"/>
            </a:pPr>
            <a:r>
              <a:rPr lang="en-US" i="1" kern="0" dirty="0" smtClean="0">
                <a:solidFill>
                  <a:srgbClr val="585858"/>
                </a:solidFill>
                <a:latin typeface="Georgia" pitchFamily="18" charset="0"/>
                <a:cs typeface="Arial"/>
              </a:rPr>
              <a:t>Bank Account Requirements</a:t>
            </a:r>
          </a:p>
          <a:p>
            <a:pPr defTabSz="914400" eaLnBrk="0" fontAlgn="base" hangingPunct="0">
              <a:spcAft>
                <a:spcPct val="0"/>
              </a:spcAft>
              <a:buFontTx/>
              <a:buChar char="•"/>
            </a:pPr>
            <a:r>
              <a:rPr lang="en-US" i="1" kern="0" dirty="0" smtClean="0">
                <a:solidFill>
                  <a:srgbClr val="585858"/>
                </a:solidFill>
                <a:latin typeface="Georgia" pitchFamily="18" charset="0"/>
                <a:cs typeface="Arial"/>
              </a:rPr>
              <a:t>Reporting</a:t>
            </a:r>
          </a:p>
          <a:p>
            <a:pPr defTabSz="914400" eaLnBrk="0" fontAlgn="base" hangingPunct="0">
              <a:spcAft>
                <a:spcPct val="0"/>
              </a:spcAft>
              <a:buFontTx/>
              <a:buChar char="•"/>
            </a:pPr>
            <a:r>
              <a:rPr lang="en-US" i="1" kern="0" dirty="0" smtClean="0">
                <a:solidFill>
                  <a:srgbClr val="585858"/>
                </a:solidFill>
                <a:latin typeface="Georgia" pitchFamily="18" charset="0"/>
                <a:cs typeface="Arial"/>
              </a:rPr>
              <a:t>Document Retention</a:t>
            </a:r>
          </a:p>
          <a:p>
            <a:pPr defTabSz="914400" eaLnBrk="0" fontAlgn="base" hangingPunct="0">
              <a:spcAft>
                <a:spcPct val="0"/>
              </a:spcAft>
              <a:buFontTx/>
              <a:buChar char="•"/>
            </a:pPr>
            <a:r>
              <a:rPr lang="en-US" i="1" kern="0" dirty="0" smtClean="0">
                <a:solidFill>
                  <a:srgbClr val="585858"/>
                </a:solidFill>
                <a:latin typeface="Georgia" pitchFamily="18" charset="0"/>
                <a:cs typeface="Arial"/>
              </a:rPr>
              <a:t>Reporting Misuse of Grant Funds</a:t>
            </a:r>
            <a:endParaRPr lang="en-US" i="1" kern="0" dirty="0">
              <a:solidFill>
                <a:srgbClr val="585858"/>
              </a:solidFill>
              <a:latin typeface="Georgia" pitchFamily="18" charset="0"/>
              <a:cs typeface="Arial"/>
            </a:endParaRPr>
          </a:p>
        </p:txBody>
      </p:sp>
      <p:sp>
        <p:nvSpPr>
          <p:cNvPr id="4" name="Title 1"/>
          <p:cNvSpPr txBox="1">
            <a:spLocks/>
          </p:cNvSpPr>
          <p:nvPr/>
        </p:nvSpPr>
        <p:spPr>
          <a:xfrm>
            <a:off x="189108" y="426128"/>
            <a:ext cx="8763917" cy="674170"/>
          </a:xfrm>
          <a:prstGeom prst="rect">
            <a:avLst/>
          </a:prstGeom>
        </p:spPr>
        <p:txBody>
          <a:bodyPr vert="horz" lIns="91440" tIns="45720" rIns="91440" bIns="45720" rtlCol="0" anchor="t">
            <a:normAutofit/>
          </a:bodyPr>
          <a:lstStyle>
            <a:lvl1pPr algn="l" defTabSz="457200" rtl="0" eaLnBrk="1" latinLnBrk="0" hangingPunct="1">
              <a:lnSpc>
                <a:spcPct val="80000"/>
              </a:lnSpc>
              <a:spcBef>
                <a:spcPct val="0"/>
              </a:spcBef>
              <a:buNone/>
              <a:defRPr sz="4800" b="1" i="0" kern="1200" spc="-150" baseline="0">
                <a:solidFill>
                  <a:srgbClr val="005DAA"/>
                </a:solidFill>
                <a:latin typeface="Arial Narrow Bold"/>
                <a:ea typeface="+mj-ea"/>
                <a:cs typeface="Arial Narrow Bold"/>
              </a:defRPr>
            </a:lvl1pPr>
          </a:lstStyle>
          <a:p>
            <a:r>
              <a:rPr lang="en-US" sz="3600" spc="0" dirty="0" smtClean="0">
                <a:solidFill>
                  <a:prstClr val="white"/>
                </a:solidFill>
              </a:rPr>
              <a:t> Review of Club MOU</a:t>
            </a:r>
            <a:endParaRPr lang="en-US" sz="3600" spc="0" dirty="0">
              <a:solidFill>
                <a:prstClr val="white"/>
              </a:solidFill>
            </a:endParaRPr>
          </a:p>
        </p:txBody>
      </p:sp>
    </p:spTree>
    <p:extLst>
      <p:ext uri="{BB962C8B-B14F-4D97-AF65-F5344CB8AC3E}">
        <p14:creationId xmlns:p14="http://schemas.microsoft.com/office/powerpoint/2010/main" val="305738647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89108" y="426128"/>
            <a:ext cx="8763917" cy="674170"/>
          </a:xfrm>
          <a:prstGeom prst="rect">
            <a:avLst/>
          </a:prstGeom>
        </p:spPr>
        <p:txBody>
          <a:bodyPr vert="horz" lIns="91440" tIns="45720" rIns="91440" bIns="45720" rtlCol="0" anchor="t">
            <a:normAutofit/>
          </a:bodyPr>
          <a:lstStyle>
            <a:lvl1pPr algn="l" defTabSz="457200" rtl="0" eaLnBrk="1" latinLnBrk="0" hangingPunct="1">
              <a:lnSpc>
                <a:spcPct val="80000"/>
              </a:lnSpc>
              <a:spcBef>
                <a:spcPct val="0"/>
              </a:spcBef>
              <a:buNone/>
              <a:defRPr sz="4800" b="1" i="0" kern="1200" spc="-150" baseline="0">
                <a:solidFill>
                  <a:srgbClr val="005DAA"/>
                </a:solidFill>
                <a:latin typeface="Arial Narrow Bold"/>
                <a:ea typeface="+mj-ea"/>
                <a:cs typeface="Arial Narrow Bold"/>
              </a:defRPr>
            </a:lvl1pPr>
          </a:lstStyle>
          <a:p>
            <a:r>
              <a:rPr lang="en-US" sz="3600" spc="0" dirty="0" smtClean="0">
                <a:solidFill>
                  <a:prstClr val="white"/>
                </a:solidFill>
              </a:rPr>
              <a:t>REPORTING REQUIREMENTS</a:t>
            </a:r>
            <a:endParaRPr lang="en-US" sz="3600" spc="0" dirty="0">
              <a:solidFill>
                <a:prstClr val="white"/>
              </a:solidFill>
            </a:endParaRPr>
          </a:p>
        </p:txBody>
      </p:sp>
      <p:pic>
        <p:nvPicPr>
          <p:cNvPr id="7170" name="Picture 2" descr="C:\Users\nicholsk\Desktop\Slide show images\20110908_JP_04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53146" y="2003378"/>
            <a:ext cx="4199879" cy="2799919"/>
          </a:xfrm>
          <a:prstGeom prst="rect">
            <a:avLst/>
          </a:prstGeom>
          <a:noFill/>
          <a:extLst>
            <a:ext uri="{909E8E84-426E-40DD-AFC4-6F175D3DCCD1}">
              <a14:hiddenFill xmlns:a14="http://schemas.microsoft.com/office/drawing/2010/main">
                <a:solidFill>
                  <a:srgbClr val="FFFFFF"/>
                </a:solidFill>
              </a14:hiddenFill>
            </a:ext>
          </a:extLst>
        </p:spPr>
      </p:pic>
      <p:sp>
        <p:nvSpPr>
          <p:cNvPr id="5" name="Content Placeholder 2"/>
          <p:cNvSpPr txBox="1">
            <a:spLocks/>
          </p:cNvSpPr>
          <p:nvPr/>
        </p:nvSpPr>
        <p:spPr>
          <a:xfrm>
            <a:off x="827102" y="1579418"/>
            <a:ext cx="3926044" cy="4401417"/>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defTabSz="914400" eaLnBrk="0" fontAlgn="base" hangingPunct="0">
              <a:spcAft>
                <a:spcPct val="0"/>
              </a:spcAft>
              <a:buNone/>
            </a:pPr>
            <a:r>
              <a:rPr lang="en-US" kern="0" dirty="0" smtClean="0">
                <a:solidFill>
                  <a:srgbClr val="585858"/>
                </a:solidFill>
                <a:latin typeface="Georgia" pitchFamily="18" charset="0"/>
                <a:cs typeface="Arial"/>
              </a:rPr>
              <a:t>Reporting:</a:t>
            </a:r>
          </a:p>
          <a:p>
            <a:pPr defTabSz="914400" eaLnBrk="0" fontAlgn="base" hangingPunct="0">
              <a:spcAft>
                <a:spcPct val="0"/>
              </a:spcAft>
              <a:buFontTx/>
              <a:buChar char="•"/>
            </a:pPr>
            <a:r>
              <a:rPr lang="en-US" kern="0" dirty="0">
                <a:solidFill>
                  <a:srgbClr val="585858"/>
                </a:solidFill>
                <a:latin typeface="Georgia" pitchFamily="18" charset="0"/>
                <a:cs typeface="Arial"/>
              </a:rPr>
              <a:t>V</a:t>
            </a:r>
            <a:r>
              <a:rPr lang="en-US" kern="0" dirty="0" smtClean="0">
                <a:solidFill>
                  <a:srgbClr val="585858"/>
                </a:solidFill>
                <a:latin typeface="Georgia" pitchFamily="18" charset="0"/>
                <a:cs typeface="Arial"/>
              </a:rPr>
              <a:t>erifies grants were managed properly</a:t>
            </a:r>
          </a:p>
          <a:p>
            <a:pPr defTabSz="914400" eaLnBrk="0" fontAlgn="base" hangingPunct="0">
              <a:spcAft>
                <a:spcPct val="0"/>
              </a:spcAft>
              <a:buFontTx/>
              <a:buChar char="•"/>
            </a:pPr>
            <a:r>
              <a:rPr lang="en-US" kern="0" dirty="0" smtClean="0">
                <a:solidFill>
                  <a:srgbClr val="585858"/>
                </a:solidFill>
                <a:latin typeface="Georgia" pitchFamily="18" charset="0"/>
                <a:cs typeface="Arial"/>
              </a:rPr>
              <a:t>Provides valuable data for your club, partners, and Rotary</a:t>
            </a:r>
            <a:endParaRPr lang="en-US" kern="0" dirty="0">
              <a:solidFill>
                <a:srgbClr val="585858"/>
              </a:solidFill>
              <a:latin typeface="Georgia" pitchFamily="18" charset="0"/>
              <a:cs typeface="Arial"/>
            </a:endParaRPr>
          </a:p>
        </p:txBody>
      </p:sp>
    </p:spTree>
    <p:extLst>
      <p:ext uri="{BB962C8B-B14F-4D97-AF65-F5344CB8AC3E}">
        <p14:creationId xmlns:p14="http://schemas.microsoft.com/office/powerpoint/2010/main" val="219528131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txBox="1">
            <a:spLocks/>
          </p:cNvSpPr>
          <p:nvPr/>
        </p:nvSpPr>
        <p:spPr>
          <a:xfrm>
            <a:off x="674703" y="1518469"/>
            <a:ext cx="7768906" cy="4309966"/>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defTabSz="914400" fontAlgn="base">
              <a:spcAft>
                <a:spcPct val="0"/>
              </a:spcAft>
            </a:pPr>
            <a:r>
              <a:rPr lang="en-US" sz="2800" kern="0" dirty="0" smtClean="0">
                <a:solidFill>
                  <a:srgbClr val="585858"/>
                </a:solidFill>
                <a:latin typeface="Arial Narrow Bold" pitchFamily="34" charset="0"/>
                <a:cs typeface="Arial"/>
              </a:rPr>
              <a:t>Due Date:  April 15, 2018 </a:t>
            </a:r>
          </a:p>
          <a:p>
            <a:pPr defTabSz="914400" fontAlgn="base">
              <a:spcAft>
                <a:spcPct val="0"/>
              </a:spcAft>
            </a:pPr>
            <a:r>
              <a:rPr lang="en-US" sz="2800" kern="0" dirty="0" smtClean="0">
                <a:solidFill>
                  <a:srgbClr val="585858"/>
                </a:solidFill>
                <a:latin typeface="Arial Narrow Bold" pitchFamily="34" charset="0"/>
                <a:cs typeface="Arial"/>
              </a:rPr>
              <a:t>DSG Final Report on District 6080 Website</a:t>
            </a:r>
          </a:p>
          <a:p>
            <a:pPr defTabSz="914400" fontAlgn="base">
              <a:spcAft>
                <a:spcPct val="0"/>
              </a:spcAft>
            </a:pPr>
            <a:r>
              <a:rPr lang="en-US" sz="2800" kern="0" dirty="0" smtClean="0">
                <a:solidFill>
                  <a:srgbClr val="585858"/>
                </a:solidFill>
                <a:latin typeface="Arial Narrow Bold" pitchFamily="34" charset="0"/>
                <a:cs typeface="Arial"/>
              </a:rPr>
              <a:t>All expenditures for your grant must be properly documented and reported</a:t>
            </a:r>
          </a:p>
          <a:p>
            <a:pPr defTabSz="914400" fontAlgn="base">
              <a:spcAft>
                <a:spcPct val="0"/>
              </a:spcAft>
            </a:pPr>
            <a:r>
              <a:rPr lang="en-US" sz="2800" kern="0" dirty="0" smtClean="0">
                <a:solidFill>
                  <a:srgbClr val="585858"/>
                </a:solidFill>
                <a:latin typeface="Arial Narrow Bold" pitchFamily="34" charset="0"/>
                <a:cs typeface="Arial"/>
              </a:rPr>
              <a:t>No separate bank account for DSG required but must provide the expense documentation and copy of bank statements</a:t>
            </a:r>
          </a:p>
          <a:p>
            <a:pPr defTabSz="914400" fontAlgn="base">
              <a:spcAft>
                <a:spcPct val="0"/>
              </a:spcAft>
            </a:pPr>
            <a:r>
              <a:rPr lang="en-US" sz="2800" kern="0" dirty="0" smtClean="0">
                <a:solidFill>
                  <a:srgbClr val="585858"/>
                </a:solidFill>
                <a:latin typeface="Arial Narrow Bold" pitchFamily="34" charset="0"/>
                <a:cs typeface="Arial"/>
              </a:rPr>
              <a:t>If working with a cooperating organization, they must submit expense documentation</a:t>
            </a:r>
          </a:p>
          <a:p>
            <a:pPr marL="0" indent="0" defTabSz="914400" fontAlgn="base">
              <a:spcAft>
                <a:spcPct val="0"/>
              </a:spcAft>
              <a:buNone/>
            </a:pPr>
            <a:endParaRPr lang="en-US" sz="2800" kern="0" dirty="0">
              <a:solidFill>
                <a:srgbClr val="585858"/>
              </a:solidFill>
              <a:latin typeface="Arial Narrow Bold" pitchFamily="34" charset="0"/>
              <a:cs typeface="Arial"/>
            </a:endParaRPr>
          </a:p>
        </p:txBody>
      </p:sp>
      <p:sp>
        <p:nvSpPr>
          <p:cNvPr id="4" name="Title 1"/>
          <p:cNvSpPr txBox="1">
            <a:spLocks/>
          </p:cNvSpPr>
          <p:nvPr/>
        </p:nvSpPr>
        <p:spPr>
          <a:xfrm>
            <a:off x="189108" y="426128"/>
            <a:ext cx="8763917" cy="674170"/>
          </a:xfrm>
          <a:prstGeom prst="rect">
            <a:avLst/>
          </a:prstGeom>
        </p:spPr>
        <p:txBody>
          <a:bodyPr vert="horz" lIns="91440" tIns="45720" rIns="91440" bIns="45720" rtlCol="0" anchor="t">
            <a:normAutofit/>
          </a:bodyPr>
          <a:lstStyle>
            <a:lvl1pPr algn="l" defTabSz="457200" rtl="0" eaLnBrk="1" latinLnBrk="0" hangingPunct="1">
              <a:lnSpc>
                <a:spcPct val="80000"/>
              </a:lnSpc>
              <a:spcBef>
                <a:spcPct val="0"/>
              </a:spcBef>
              <a:buNone/>
              <a:defRPr sz="4800" b="1" i="0" kern="1200" spc="-150" baseline="0">
                <a:solidFill>
                  <a:srgbClr val="005DAA"/>
                </a:solidFill>
                <a:latin typeface="Arial Narrow Bold"/>
                <a:ea typeface="+mj-ea"/>
                <a:cs typeface="Arial Narrow Bold"/>
              </a:defRPr>
            </a:lvl1pPr>
          </a:lstStyle>
          <a:p>
            <a:r>
              <a:rPr lang="en-US" sz="3600" spc="0" dirty="0" smtClean="0">
                <a:solidFill>
                  <a:prstClr val="white"/>
                </a:solidFill>
              </a:rPr>
              <a:t>DISTRICT GRANT REPORTS</a:t>
            </a:r>
            <a:endParaRPr lang="en-US" sz="3600" spc="0" dirty="0">
              <a:solidFill>
                <a:prstClr val="white"/>
              </a:solidFill>
            </a:endParaRPr>
          </a:p>
        </p:txBody>
      </p:sp>
    </p:spTree>
    <p:extLst>
      <p:ext uri="{BB962C8B-B14F-4D97-AF65-F5344CB8AC3E}">
        <p14:creationId xmlns:p14="http://schemas.microsoft.com/office/powerpoint/2010/main" val="361818808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txBox="1">
            <a:spLocks/>
          </p:cNvSpPr>
          <p:nvPr/>
        </p:nvSpPr>
        <p:spPr>
          <a:xfrm>
            <a:off x="674703" y="1518469"/>
            <a:ext cx="8278322" cy="4309966"/>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0" defTabSz="914400" eaLnBrk="0" fontAlgn="base" hangingPunct="0">
              <a:spcAft>
                <a:spcPct val="0"/>
              </a:spcAft>
              <a:buNone/>
            </a:pPr>
            <a:r>
              <a:rPr lang="en-US" altLang="ko-KR" kern="0" dirty="0" smtClean="0">
                <a:solidFill>
                  <a:srgbClr val="585858"/>
                </a:solidFill>
                <a:latin typeface="Georgia" pitchFamily="18" charset="0"/>
                <a:ea typeface="굴림" pitchFamily="34" charset="-127"/>
                <a:cs typeface="Arial"/>
              </a:rPr>
              <a:t>Fund projects that align with the mission of The Rotary Foundation, which is to enable Rotarians to advance world understanding, goodwill, and peace through the improvement of health,,</a:t>
            </a:r>
            <a:endParaRPr lang="en-US" altLang="ko-KR" kern="0" dirty="0">
              <a:solidFill>
                <a:srgbClr val="585858"/>
              </a:solidFill>
              <a:latin typeface="Georgia" pitchFamily="18" charset="0"/>
              <a:ea typeface="굴림" pitchFamily="34" charset="-127"/>
              <a:cs typeface="Arial"/>
            </a:endParaRPr>
          </a:p>
          <a:p>
            <a:pPr marL="0" lvl="0" indent="0" defTabSz="914400" eaLnBrk="0" fontAlgn="base" hangingPunct="0">
              <a:spcAft>
                <a:spcPct val="0"/>
              </a:spcAft>
              <a:buNone/>
            </a:pPr>
            <a:r>
              <a:rPr lang="en-US" kern="0" dirty="0">
                <a:solidFill>
                  <a:srgbClr val="585858"/>
                </a:solidFill>
                <a:latin typeface="Georgia" pitchFamily="18" charset="0"/>
                <a:cs typeface="Arial"/>
              </a:rPr>
              <a:t> </a:t>
            </a:r>
            <a:r>
              <a:rPr lang="en-US" kern="0" dirty="0" smtClean="0">
                <a:solidFill>
                  <a:srgbClr val="585858"/>
                </a:solidFill>
                <a:latin typeface="Georgia" pitchFamily="18" charset="0"/>
                <a:cs typeface="Arial"/>
              </a:rPr>
              <a:t>the support of education</a:t>
            </a:r>
          </a:p>
          <a:p>
            <a:pPr marL="0" lvl="0" indent="0" defTabSz="914400" eaLnBrk="0" fontAlgn="base" hangingPunct="0">
              <a:spcAft>
                <a:spcPct val="0"/>
              </a:spcAft>
              <a:buNone/>
            </a:pPr>
            <a:r>
              <a:rPr lang="en-US" kern="0" dirty="0">
                <a:solidFill>
                  <a:srgbClr val="585858"/>
                </a:solidFill>
                <a:latin typeface="Georgia" pitchFamily="18" charset="0"/>
                <a:cs typeface="Arial"/>
              </a:rPr>
              <a:t> </a:t>
            </a:r>
            <a:r>
              <a:rPr lang="en-US" kern="0" dirty="0" smtClean="0">
                <a:solidFill>
                  <a:srgbClr val="585858"/>
                </a:solidFill>
                <a:latin typeface="Georgia" pitchFamily="18" charset="0"/>
                <a:cs typeface="Arial"/>
              </a:rPr>
              <a:t>and the alleviation of</a:t>
            </a:r>
          </a:p>
          <a:p>
            <a:pPr marL="0" lvl="0" indent="0" defTabSz="914400" eaLnBrk="0" fontAlgn="base" hangingPunct="0">
              <a:spcAft>
                <a:spcPct val="0"/>
              </a:spcAft>
              <a:buNone/>
            </a:pPr>
            <a:r>
              <a:rPr lang="en-US" kern="0" dirty="0">
                <a:solidFill>
                  <a:srgbClr val="585858"/>
                </a:solidFill>
                <a:latin typeface="Georgia" pitchFamily="18" charset="0"/>
                <a:cs typeface="Arial"/>
              </a:rPr>
              <a:t> </a:t>
            </a:r>
            <a:r>
              <a:rPr lang="en-US" kern="0" dirty="0" smtClean="0">
                <a:solidFill>
                  <a:srgbClr val="585858"/>
                </a:solidFill>
                <a:latin typeface="Georgia" pitchFamily="18" charset="0"/>
                <a:cs typeface="Arial"/>
              </a:rPr>
              <a:t>poverty.</a:t>
            </a:r>
            <a:endParaRPr lang="en-US" kern="0" dirty="0">
              <a:solidFill>
                <a:srgbClr val="585858"/>
              </a:solidFill>
              <a:latin typeface="Georgia" pitchFamily="18" charset="0"/>
              <a:cs typeface="Arial"/>
            </a:endParaRPr>
          </a:p>
        </p:txBody>
      </p:sp>
      <p:sp>
        <p:nvSpPr>
          <p:cNvPr id="4" name="Title 1"/>
          <p:cNvSpPr txBox="1">
            <a:spLocks/>
          </p:cNvSpPr>
          <p:nvPr/>
        </p:nvSpPr>
        <p:spPr>
          <a:xfrm>
            <a:off x="189108" y="426128"/>
            <a:ext cx="8763917" cy="674170"/>
          </a:xfrm>
          <a:prstGeom prst="rect">
            <a:avLst/>
          </a:prstGeom>
        </p:spPr>
        <p:txBody>
          <a:bodyPr vert="horz" lIns="91440" tIns="45720" rIns="91440" bIns="45720" rtlCol="0" anchor="t">
            <a:normAutofit/>
          </a:bodyPr>
          <a:lstStyle>
            <a:lvl1pPr algn="l" defTabSz="457200" rtl="0" eaLnBrk="1" latinLnBrk="0" hangingPunct="1">
              <a:lnSpc>
                <a:spcPct val="80000"/>
              </a:lnSpc>
              <a:spcBef>
                <a:spcPct val="0"/>
              </a:spcBef>
              <a:buNone/>
              <a:defRPr sz="4800" b="1" i="0" kern="1200" spc="-150" baseline="0">
                <a:solidFill>
                  <a:srgbClr val="005DAA"/>
                </a:solidFill>
                <a:latin typeface="Arial Narrow Bold"/>
                <a:ea typeface="+mj-ea"/>
                <a:cs typeface="Arial Narrow Bold"/>
              </a:defRPr>
            </a:lvl1pPr>
          </a:lstStyle>
          <a:p>
            <a:r>
              <a:rPr lang="en-US" sz="3600" spc="0" dirty="0">
                <a:solidFill>
                  <a:schemeClr val="bg1"/>
                </a:solidFill>
              </a:rPr>
              <a:t> </a:t>
            </a:r>
            <a:r>
              <a:rPr lang="en-US" sz="3600" spc="0" dirty="0" smtClean="0">
                <a:solidFill>
                  <a:schemeClr val="bg1"/>
                </a:solidFill>
              </a:rPr>
              <a:t>    District Block Grants</a:t>
            </a:r>
            <a:endParaRPr lang="en-US" sz="3600" spc="0" dirty="0">
              <a:solidFill>
                <a:schemeClr val="bg1"/>
              </a:solidFill>
            </a:endParaRPr>
          </a:p>
        </p:txBody>
      </p:sp>
      <p:pic>
        <p:nvPicPr>
          <p:cNvPr id="5" name="Picture 4" descr="201004-08_PA_1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63492" y="3673453"/>
            <a:ext cx="3689533" cy="245906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9987144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txBox="1">
            <a:spLocks/>
          </p:cNvSpPr>
          <p:nvPr/>
        </p:nvSpPr>
        <p:spPr>
          <a:xfrm>
            <a:off x="674703" y="1518469"/>
            <a:ext cx="7768906" cy="4309966"/>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defTabSz="914400" fontAlgn="base">
              <a:spcAft>
                <a:spcPct val="0"/>
              </a:spcAft>
            </a:pPr>
            <a:r>
              <a:rPr lang="en-US" sz="2400" kern="0" dirty="0" smtClean="0">
                <a:solidFill>
                  <a:srgbClr val="585858"/>
                </a:solidFill>
                <a:latin typeface="Arial Narrow Bold" pitchFamily="34" charset="0"/>
                <a:cs typeface="Arial"/>
              </a:rPr>
              <a:t>Grant for playground equipment at Good Job Rotary Club MO</a:t>
            </a:r>
          </a:p>
          <a:p>
            <a:pPr marL="0" indent="0" defTabSz="914400" fontAlgn="base">
              <a:spcAft>
                <a:spcPct val="0"/>
              </a:spcAft>
              <a:buNone/>
            </a:pPr>
            <a:r>
              <a:rPr lang="en-US" sz="2400" kern="0" dirty="0" smtClean="0">
                <a:solidFill>
                  <a:srgbClr val="585858"/>
                </a:solidFill>
                <a:latin typeface="Arial Narrow Bold" pitchFamily="34" charset="0"/>
                <a:cs typeface="Arial"/>
              </a:rPr>
              <a:t>         Grant check from </a:t>
            </a:r>
            <a:r>
              <a:rPr lang="en-US" sz="2400" kern="0" dirty="0" err="1" smtClean="0">
                <a:solidFill>
                  <a:srgbClr val="585858"/>
                </a:solidFill>
                <a:latin typeface="Arial Narrow Bold" pitchFamily="34" charset="0"/>
                <a:cs typeface="Arial"/>
              </a:rPr>
              <a:t>Dist</a:t>
            </a:r>
            <a:r>
              <a:rPr lang="en-US" sz="2400" kern="0" dirty="0" smtClean="0">
                <a:solidFill>
                  <a:srgbClr val="585858"/>
                </a:solidFill>
                <a:latin typeface="Arial Narrow Bold" pitchFamily="34" charset="0"/>
                <a:cs typeface="Arial"/>
              </a:rPr>
              <a:t> 6080              $ 1500</a:t>
            </a:r>
          </a:p>
          <a:p>
            <a:pPr marL="0" indent="0" defTabSz="914400" fontAlgn="base">
              <a:spcAft>
                <a:spcPct val="0"/>
              </a:spcAft>
              <a:buNone/>
            </a:pPr>
            <a:r>
              <a:rPr lang="en-US" sz="2400" kern="0" dirty="0" smtClean="0">
                <a:solidFill>
                  <a:srgbClr val="585858"/>
                </a:solidFill>
                <a:latin typeface="Arial Narrow Bold" pitchFamily="34" charset="0"/>
                <a:cs typeface="Arial"/>
              </a:rPr>
              <a:t>          1:1 match from club funds                $ 1500</a:t>
            </a:r>
          </a:p>
          <a:p>
            <a:pPr marL="0" indent="0" defTabSz="914400" fontAlgn="base">
              <a:spcAft>
                <a:spcPct val="0"/>
              </a:spcAft>
              <a:buNone/>
            </a:pPr>
            <a:r>
              <a:rPr lang="en-US" sz="2400" kern="0" dirty="0" smtClean="0">
                <a:solidFill>
                  <a:srgbClr val="585858"/>
                </a:solidFill>
                <a:latin typeface="Arial Narrow Bold" pitchFamily="34" charset="0"/>
                <a:cs typeface="Arial"/>
              </a:rPr>
              <a:t>     Include bank statement which indicates deposit of District</a:t>
            </a:r>
          </a:p>
          <a:p>
            <a:pPr marL="0" indent="0" defTabSz="914400" fontAlgn="base">
              <a:spcAft>
                <a:spcPct val="0"/>
              </a:spcAft>
              <a:buNone/>
            </a:pPr>
            <a:r>
              <a:rPr lang="en-US" sz="2400" kern="0" dirty="0" smtClean="0">
                <a:solidFill>
                  <a:srgbClr val="585858"/>
                </a:solidFill>
                <a:latin typeface="Arial Narrow Bold" pitchFamily="34" charset="0"/>
                <a:cs typeface="Arial"/>
              </a:rPr>
              <a:t>       Grant funds into Rotary Club bank statement</a:t>
            </a:r>
          </a:p>
          <a:p>
            <a:pPr defTabSz="914400" fontAlgn="base">
              <a:spcAft>
                <a:spcPct val="0"/>
              </a:spcAft>
            </a:pPr>
            <a:endParaRPr lang="en-US" sz="2400" kern="0" dirty="0">
              <a:solidFill>
                <a:srgbClr val="585858"/>
              </a:solidFill>
              <a:latin typeface="Arial Narrow Bold" pitchFamily="34" charset="0"/>
              <a:cs typeface="Arial"/>
            </a:endParaRPr>
          </a:p>
          <a:p>
            <a:pPr defTabSz="914400" fontAlgn="base">
              <a:spcAft>
                <a:spcPct val="0"/>
              </a:spcAft>
            </a:pPr>
            <a:r>
              <a:rPr lang="en-US" sz="2400" kern="0" dirty="0" smtClean="0">
                <a:solidFill>
                  <a:srgbClr val="585858"/>
                </a:solidFill>
                <a:latin typeface="Arial Narrow Bold" pitchFamily="34" charset="0"/>
                <a:cs typeface="Arial"/>
              </a:rPr>
              <a:t>Purchase of equipment from SS Playground       $3,000</a:t>
            </a:r>
          </a:p>
          <a:p>
            <a:pPr marL="0" indent="0" defTabSz="914400" fontAlgn="base">
              <a:spcAft>
                <a:spcPct val="0"/>
              </a:spcAft>
              <a:buNone/>
            </a:pPr>
            <a:r>
              <a:rPr lang="en-US" sz="2400" kern="0" dirty="0" smtClean="0">
                <a:solidFill>
                  <a:srgbClr val="585858"/>
                </a:solidFill>
                <a:latin typeface="Arial Narrow Bold" pitchFamily="34" charset="0"/>
                <a:cs typeface="Arial"/>
              </a:rPr>
              <a:t>Include copy of invoice from SS Playground, copy of bank statement showing check to SS playground</a:t>
            </a:r>
            <a:endParaRPr lang="en-US" sz="2400" kern="0" dirty="0">
              <a:solidFill>
                <a:srgbClr val="585858"/>
              </a:solidFill>
              <a:latin typeface="Arial Narrow Bold" pitchFamily="34" charset="0"/>
              <a:cs typeface="Arial"/>
            </a:endParaRPr>
          </a:p>
        </p:txBody>
      </p:sp>
      <p:sp>
        <p:nvSpPr>
          <p:cNvPr id="4" name="Title 1"/>
          <p:cNvSpPr txBox="1">
            <a:spLocks/>
          </p:cNvSpPr>
          <p:nvPr/>
        </p:nvSpPr>
        <p:spPr>
          <a:xfrm>
            <a:off x="189108" y="426128"/>
            <a:ext cx="8763917" cy="674170"/>
          </a:xfrm>
          <a:prstGeom prst="rect">
            <a:avLst/>
          </a:prstGeom>
        </p:spPr>
        <p:txBody>
          <a:bodyPr vert="horz" lIns="91440" tIns="45720" rIns="91440" bIns="45720" rtlCol="0" anchor="t">
            <a:normAutofit/>
          </a:bodyPr>
          <a:lstStyle>
            <a:lvl1pPr algn="l" defTabSz="457200" rtl="0" eaLnBrk="1" latinLnBrk="0" hangingPunct="1">
              <a:lnSpc>
                <a:spcPct val="80000"/>
              </a:lnSpc>
              <a:spcBef>
                <a:spcPct val="0"/>
              </a:spcBef>
              <a:buNone/>
              <a:defRPr sz="4800" b="1" i="0" kern="1200" spc="-150" baseline="0">
                <a:solidFill>
                  <a:srgbClr val="005DAA"/>
                </a:solidFill>
                <a:latin typeface="Arial Narrow Bold"/>
                <a:ea typeface="+mj-ea"/>
                <a:cs typeface="Arial Narrow Bold"/>
              </a:defRPr>
            </a:lvl1pPr>
          </a:lstStyle>
          <a:p>
            <a:r>
              <a:rPr lang="en-US" sz="3600" spc="0" dirty="0">
                <a:solidFill>
                  <a:prstClr val="white"/>
                </a:solidFill>
              </a:rPr>
              <a:t> </a:t>
            </a:r>
            <a:r>
              <a:rPr lang="en-US" sz="3600" spc="0" dirty="0" smtClean="0">
                <a:solidFill>
                  <a:prstClr val="white"/>
                </a:solidFill>
              </a:rPr>
              <a:t> DSG Final Report Example</a:t>
            </a:r>
            <a:endParaRPr lang="en-US" sz="3600" spc="0" dirty="0">
              <a:solidFill>
                <a:prstClr val="white"/>
              </a:solidFill>
            </a:endParaRPr>
          </a:p>
        </p:txBody>
      </p:sp>
    </p:spTree>
    <p:extLst>
      <p:ext uri="{BB962C8B-B14F-4D97-AF65-F5344CB8AC3E}">
        <p14:creationId xmlns:p14="http://schemas.microsoft.com/office/powerpoint/2010/main" val="65737627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txBox="1">
            <a:spLocks/>
          </p:cNvSpPr>
          <p:nvPr/>
        </p:nvSpPr>
        <p:spPr>
          <a:xfrm>
            <a:off x="674703" y="1518469"/>
            <a:ext cx="7768906" cy="4309966"/>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defTabSz="914400" fontAlgn="base">
              <a:spcAft>
                <a:spcPct val="0"/>
              </a:spcAft>
              <a:buNone/>
            </a:pPr>
            <a:r>
              <a:rPr lang="en-US" sz="2400" kern="0" dirty="0" smtClean="0">
                <a:solidFill>
                  <a:srgbClr val="585858"/>
                </a:solidFill>
                <a:latin typeface="Arial Narrow Bold" pitchFamily="34" charset="0"/>
                <a:cs typeface="Arial"/>
              </a:rPr>
              <a:t>           Grant for new refrigerator at Women’s Shelter</a:t>
            </a:r>
          </a:p>
          <a:p>
            <a:pPr marL="0" indent="0" defTabSz="914400" fontAlgn="base">
              <a:spcAft>
                <a:spcPct val="0"/>
              </a:spcAft>
              <a:buNone/>
            </a:pPr>
            <a:r>
              <a:rPr lang="en-US" sz="2400" kern="0" dirty="0" smtClean="0">
                <a:solidFill>
                  <a:srgbClr val="585858"/>
                </a:solidFill>
                <a:latin typeface="Arial Narrow Bold" pitchFamily="34" charset="0"/>
                <a:cs typeface="Arial"/>
              </a:rPr>
              <a:t>        District grant check to Rotary Club           $2,000 </a:t>
            </a:r>
          </a:p>
          <a:p>
            <a:pPr marL="0" indent="0" defTabSz="914400" fontAlgn="base">
              <a:spcAft>
                <a:spcPct val="0"/>
              </a:spcAft>
              <a:buNone/>
            </a:pPr>
            <a:r>
              <a:rPr lang="en-US" sz="2400" kern="0" dirty="0" smtClean="0">
                <a:solidFill>
                  <a:srgbClr val="585858"/>
                </a:solidFill>
                <a:latin typeface="Arial Narrow Bold" pitchFamily="34" charset="0"/>
                <a:cs typeface="Arial"/>
              </a:rPr>
              <a:t>        Club 1:1 grant match from club funds       $2,000</a:t>
            </a:r>
          </a:p>
          <a:p>
            <a:pPr marL="0" indent="0" defTabSz="914400" fontAlgn="base">
              <a:spcAft>
                <a:spcPct val="0"/>
              </a:spcAft>
              <a:buNone/>
            </a:pPr>
            <a:r>
              <a:rPr lang="en-US" sz="2400" kern="0" dirty="0" smtClean="0">
                <a:solidFill>
                  <a:srgbClr val="585858"/>
                </a:solidFill>
                <a:latin typeface="Arial Narrow Bold" pitchFamily="34" charset="0"/>
                <a:cs typeface="Arial"/>
              </a:rPr>
              <a:t>             Rotary Club Check to Women’s Shelter 	$4,000</a:t>
            </a:r>
          </a:p>
          <a:p>
            <a:pPr marL="0" indent="0" defTabSz="914400" fontAlgn="base">
              <a:spcAft>
                <a:spcPct val="0"/>
              </a:spcAft>
              <a:buNone/>
            </a:pPr>
            <a:r>
              <a:rPr lang="en-US" sz="2400" kern="0" dirty="0">
                <a:solidFill>
                  <a:srgbClr val="585858"/>
                </a:solidFill>
                <a:latin typeface="Arial Narrow Bold" pitchFamily="34" charset="0"/>
                <a:cs typeface="Arial"/>
              </a:rPr>
              <a:t> </a:t>
            </a:r>
            <a:r>
              <a:rPr lang="en-US" sz="2400" kern="0" dirty="0" smtClean="0">
                <a:solidFill>
                  <a:srgbClr val="585858"/>
                </a:solidFill>
                <a:latin typeface="Arial Narrow Bold" pitchFamily="34" charset="0"/>
                <a:cs typeface="Arial"/>
              </a:rPr>
              <a:t>WOMEN’S SHELTER MUST PROVIDE DOCUMENTS FOR $4,000 PURCHASE INCLUDING CANCELLED CHECK COPY AND REFRIGERATOR INVOICE 	</a:t>
            </a:r>
          </a:p>
          <a:p>
            <a:pPr marL="0" indent="0" defTabSz="914400" fontAlgn="base">
              <a:spcAft>
                <a:spcPct val="0"/>
              </a:spcAft>
              <a:buNone/>
            </a:pPr>
            <a:endParaRPr lang="en-US" sz="2400" kern="0" dirty="0">
              <a:solidFill>
                <a:srgbClr val="585858"/>
              </a:solidFill>
              <a:latin typeface="Arial Narrow Bold" pitchFamily="34" charset="0"/>
              <a:cs typeface="Arial"/>
            </a:endParaRPr>
          </a:p>
          <a:p>
            <a:pPr marL="0" indent="0" defTabSz="914400" fontAlgn="base">
              <a:spcAft>
                <a:spcPct val="0"/>
              </a:spcAft>
              <a:buNone/>
            </a:pPr>
            <a:r>
              <a:rPr lang="en-US" sz="2400" kern="0" dirty="0" smtClean="0">
                <a:solidFill>
                  <a:srgbClr val="585858"/>
                </a:solidFill>
                <a:latin typeface="Arial Narrow Bold" pitchFamily="34" charset="0"/>
                <a:cs typeface="Arial"/>
              </a:rPr>
              <a:t>ROTARY CLUB MUST PROVIDE COPY OF CANCELLED CHECK TO WOMEN’S SHELTER AND BANK STATEMENT INDICATING DEPOSIT OF DISTRICT GRANT FUNDS INTO CHECKING ACCT.</a:t>
            </a:r>
            <a:endParaRPr lang="en-US" sz="2400" kern="0" dirty="0">
              <a:solidFill>
                <a:srgbClr val="585858"/>
              </a:solidFill>
              <a:latin typeface="Arial Narrow Bold" pitchFamily="34" charset="0"/>
              <a:cs typeface="Arial"/>
            </a:endParaRPr>
          </a:p>
          <a:p>
            <a:pPr defTabSz="914400" fontAlgn="base">
              <a:spcAft>
                <a:spcPct val="0"/>
              </a:spcAft>
            </a:pPr>
            <a:endParaRPr lang="en-US" sz="2400" kern="0" dirty="0">
              <a:solidFill>
                <a:srgbClr val="585858"/>
              </a:solidFill>
              <a:latin typeface="Arial Narrow Bold" pitchFamily="34" charset="0"/>
              <a:cs typeface="Arial"/>
            </a:endParaRPr>
          </a:p>
        </p:txBody>
      </p:sp>
      <p:sp>
        <p:nvSpPr>
          <p:cNvPr id="4" name="Title 1"/>
          <p:cNvSpPr txBox="1">
            <a:spLocks/>
          </p:cNvSpPr>
          <p:nvPr/>
        </p:nvSpPr>
        <p:spPr>
          <a:xfrm>
            <a:off x="189108" y="426128"/>
            <a:ext cx="8763917" cy="674170"/>
          </a:xfrm>
          <a:prstGeom prst="rect">
            <a:avLst/>
          </a:prstGeom>
        </p:spPr>
        <p:txBody>
          <a:bodyPr vert="horz" lIns="91440" tIns="45720" rIns="91440" bIns="45720" rtlCol="0" anchor="t">
            <a:normAutofit/>
          </a:bodyPr>
          <a:lstStyle>
            <a:lvl1pPr algn="l" defTabSz="457200" rtl="0" eaLnBrk="1" latinLnBrk="0" hangingPunct="1">
              <a:lnSpc>
                <a:spcPct val="80000"/>
              </a:lnSpc>
              <a:spcBef>
                <a:spcPct val="0"/>
              </a:spcBef>
              <a:buNone/>
              <a:defRPr sz="4800" b="1" i="0" kern="1200" spc="-150" baseline="0">
                <a:solidFill>
                  <a:srgbClr val="005DAA"/>
                </a:solidFill>
                <a:latin typeface="Arial Narrow Bold"/>
                <a:ea typeface="+mj-ea"/>
                <a:cs typeface="Arial Narrow Bold"/>
              </a:defRPr>
            </a:lvl1pPr>
          </a:lstStyle>
          <a:p>
            <a:r>
              <a:rPr lang="en-US" sz="3600" spc="0" dirty="0">
                <a:solidFill>
                  <a:prstClr val="white"/>
                </a:solidFill>
              </a:rPr>
              <a:t> </a:t>
            </a:r>
            <a:r>
              <a:rPr lang="en-US" sz="3600" spc="0" dirty="0" smtClean="0">
                <a:solidFill>
                  <a:prstClr val="white"/>
                </a:solidFill>
              </a:rPr>
              <a:t> DSG Final Report Ex. With Cooperating Organ.</a:t>
            </a:r>
            <a:endParaRPr lang="en-US" sz="3600" spc="0" dirty="0">
              <a:solidFill>
                <a:prstClr val="white"/>
              </a:solidFill>
            </a:endParaRPr>
          </a:p>
        </p:txBody>
      </p:sp>
    </p:spTree>
    <p:extLst>
      <p:ext uri="{BB962C8B-B14F-4D97-AF65-F5344CB8AC3E}">
        <p14:creationId xmlns:p14="http://schemas.microsoft.com/office/powerpoint/2010/main" val="212389710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txBox="1">
            <a:spLocks/>
          </p:cNvSpPr>
          <p:nvPr/>
        </p:nvSpPr>
        <p:spPr>
          <a:xfrm>
            <a:off x="674703" y="1518469"/>
            <a:ext cx="8278322" cy="4309966"/>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defTabSz="914400" fontAlgn="base">
              <a:spcAft>
                <a:spcPct val="0"/>
              </a:spcAft>
              <a:buNone/>
            </a:pPr>
            <a:r>
              <a:rPr lang="en-US" kern="0" dirty="0" smtClean="0">
                <a:solidFill>
                  <a:srgbClr val="585858"/>
                </a:solidFill>
                <a:latin typeface="Georgia" pitchFamily="18" charset="0"/>
                <a:cs typeface="Arial"/>
              </a:rPr>
              <a:t>Timeline for reporting:</a:t>
            </a:r>
          </a:p>
          <a:p>
            <a:pPr marL="457200" indent="-457200" defTabSz="914400" fontAlgn="base">
              <a:spcAft>
                <a:spcPct val="0"/>
              </a:spcAft>
              <a:buFontTx/>
              <a:buChar char="•"/>
            </a:pPr>
            <a:r>
              <a:rPr lang="en-US" kern="0" dirty="0" smtClean="0">
                <a:solidFill>
                  <a:srgbClr val="585858"/>
                </a:solidFill>
                <a:latin typeface="Georgia" pitchFamily="18" charset="0"/>
                <a:cs typeface="Arial"/>
              </a:rPr>
              <a:t>Progress reports w</a:t>
            </a:r>
            <a:r>
              <a:rPr lang="en-US" sz="3200" kern="0" dirty="0" smtClean="0">
                <a:solidFill>
                  <a:srgbClr val="585858"/>
                </a:solidFill>
                <a:latin typeface="Georgia" pitchFamily="18" charset="0"/>
                <a:cs typeface="Arial"/>
              </a:rPr>
              <a:t>ithin </a:t>
            </a:r>
            <a:r>
              <a:rPr lang="en-US" sz="3200" kern="0" dirty="0">
                <a:solidFill>
                  <a:srgbClr val="585858"/>
                </a:solidFill>
                <a:latin typeface="Georgia" pitchFamily="18" charset="0"/>
                <a:cs typeface="Arial"/>
              </a:rPr>
              <a:t>12 months of first payment</a:t>
            </a:r>
          </a:p>
          <a:p>
            <a:pPr marL="457200" lvl="1" indent="-457200" defTabSz="914400" fontAlgn="base">
              <a:spcAft>
                <a:spcPct val="0"/>
              </a:spcAft>
              <a:buFontTx/>
              <a:buChar char="•"/>
            </a:pPr>
            <a:r>
              <a:rPr lang="en-US" sz="3200" kern="0" dirty="0">
                <a:solidFill>
                  <a:srgbClr val="585858"/>
                </a:solidFill>
                <a:latin typeface="Georgia" pitchFamily="18" charset="0"/>
                <a:cs typeface="Arial"/>
              </a:rPr>
              <a:t>Every 12 months through the </a:t>
            </a:r>
            <a:r>
              <a:rPr lang="en-US" sz="3200" kern="0" dirty="0" smtClean="0">
                <a:solidFill>
                  <a:srgbClr val="585858"/>
                </a:solidFill>
                <a:latin typeface="Georgia" pitchFamily="18" charset="0"/>
                <a:cs typeface="Arial"/>
              </a:rPr>
              <a:t>term of </a:t>
            </a:r>
            <a:r>
              <a:rPr lang="en-US" sz="3200" kern="0" dirty="0">
                <a:solidFill>
                  <a:srgbClr val="585858"/>
                </a:solidFill>
                <a:latin typeface="Georgia" pitchFamily="18" charset="0"/>
                <a:cs typeface="Arial"/>
              </a:rPr>
              <a:t>the grant</a:t>
            </a:r>
          </a:p>
          <a:p>
            <a:pPr marL="457200" indent="-457200" defTabSz="914400" fontAlgn="base">
              <a:spcAft>
                <a:spcPct val="0"/>
              </a:spcAft>
              <a:buFontTx/>
              <a:buChar char="•"/>
            </a:pPr>
            <a:r>
              <a:rPr lang="en-US" kern="0" dirty="0">
                <a:solidFill>
                  <a:srgbClr val="585858"/>
                </a:solidFill>
                <a:latin typeface="Georgia" pitchFamily="18" charset="0"/>
                <a:cs typeface="Arial"/>
              </a:rPr>
              <a:t>Final report within </a:t>
            </a:r>
            <a:r>
              <a:rPr lang="en-US" kern="0" dirty="0" smtClean="0">
                <a:solidFill>
                  <a:srgbClr val="585858"/>
                </a:solidFill>
                <a:latin typeface="Georgia" pitchFamily="18" charset="0"/>
                <a:cs typeface="Arial"/>
              </a:rPr>
              <a:t>two </a:t>
            </a:r>
            <a:br>
              <a:rPr lang="en-US" kern="0" dirty="0" smtClean="0">
                <a:solidFill>
                  <a:srgbClr val="585858"/>
                </a:solidFill>
                <a:latin typeface="Georgia" pitchFamily="18" charset="0"/>
                <a:cs typeface="Arial"/>
              </a:rPr>
            </a:br>
            <a:r>
              <a:rPr lang="en-US" kern="0" dirty="0" smtClean="0">
                <a:solidFill>
                  <a:srgbClr val="585858"/>
                </a:solidFill>
                <a:latin typeface="Georgia" pitchFamily="18" charset="0"/>
                <a:cs typeface="Arial"/>
              </a:rPr>
              <a:t>months </a:t>
            </a:r>
            <a:r>
              <a:rPr lang="en-US" kern="0" dirty="0">
                <a:solidFill>
                  <a:srgbClr val="585858"/>
                </a:solidFill>
                <a:latin typeface="Georgia" pitchFamily="18" charset="0"/>
                <a:cs typeface="Arial"/>
              </a:rPr>
              <a:t>of completion</a:t>
            </a:r>
          </a:p>
        </p:txBody>
      </p:sp>
      <p:sp>
        <p:nvSpPr>
          <p:cNvPr id="4" name="Title 1"/>
          <p:cNvSpPr txBox="1">
            <a:spLocks/>
          </p:cNvSpPr>
          <p:nvPr/>
        </p:nvSpPr>
        <p:spPr>
          <a:xfrm>
            <a:off x="189108" y="426128"/>
            <a:ext cx="8763917" cy="674170"/>
          </a:xfrm>
          <a:prstGeom prst="rect">
            <a:avLst/>
          </a:prstGeom>
        </p:spPr>
        <p:txBody>
          <a:bodyPr vert="horz" lIns="91440" tIns="45720" rIns="91440" bIns="45720" rtlCol="0" anchor="t">
            <a:normAutofit/>
          </a:bodyPr>
          <a:lstStyle>
            <a:lvl1pPr algn="l" defTabSz="457200" rtl="0" eaLnBrk="1" latinLnBrk="0" hangingPunct="1">
              <a:lnSpc>
                <a:spcPct val="80000"/>
              </a:lnSpc>
              <a:spcBef>
                <a:spcPct val="0"/>
              </a:spcBef>
              <a:buNone/>
              <a:defRPr sz="4800" b="1" i="0" kern="1200" spc="-150" baseline="0">
                <a:solidFill>
                  <a:srgbClr val="005DAA"/>
                </a:solidFill>
                <a:latin typeface="Arial Narrow Bold"/>
                <a:ea typeface="+mj-ea"/>
                <a:cs typeface="Arial Narrow Bold"/>
              </a:defRPr>
            </a:lvl1pPr>
          </a:lstStyle>
          <a:p>
            <a:r>
              <a:rPr lang="en-US" sz="3600" spc="0" dirty="0" smtClean="0">
                <a:solidFill>
                  <a:prstClr val="white"/>
                </a:solidFill>
              </a:rPr>
              <a:t>GLOBAL GRANT REPORTS</a:t>
            </a:r>
            <a:endParaRPr lang="en-US" sz="3600" spc="0" dirty="0">
              <a:solidFill>
                <a:prstClr val="white"/>
              </a:solidFill>
            </a:endParaRPr>
          </a:p>
        </p:txBody>
      </p:sp>
      <p:pic>
        <p:nvPicPr>
          <p:cNvPr id="3074" name="Picture 2" descr="C:\Users\nicholsk\Desktop\Slide show images\Education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40390" y="4136287"/>
            <a:ext cx="3251200" cy="21653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0735488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txBox="1">
            <a:spLocks/>
          </p:cNvSpPr>
          <p:nvPr/>
        </p:nvSpPr>
        <p:spPr>
          <a:xfrm>
            <a:off x="674703" y="1518469"/>
            <a:ext cx="8278322" cy="4309966"/>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defTabSz="914400" eaLnBrk="0" fontAlgn="base" hangingPunct="0">
              <a:spcAft>
                <a:spcPct val="0"/>
              </a:spcAft>
              <a:buFontTx/>
              <a:buChar char="•"/>
            </a:pPr>
            <a:r>
              <a:rPr lang="en-US" kern="0" dirty="0">
                <a:solidFill>
                  <a:srgbClr val="585858"/>
                </a:solidFill>
                <a:latin typeface="Georgia" pitchFamily="18" charset="0"/>
                <a:cs typeface="Arial"/>
              </a:rPr>
              <a:t>Provide </a:t>
            </a:r>
            <a:r>
              <a:rPr lang="en-US" kern="0" dirty="0" smtClean="0">
                <a:solidFill>
                  <a:srgbClr val="585858"/>
                </a:solidFill>
                <a:latin typeface="Georgia" pitchFamily="18" charset="0"/>
                <a:cs typeface="Arial"/>
              </a:rPr>
              <a:t>access to documents for transparency</a:t>
            </a:r>
            <a:endParaRPr lang="en-US" kern="0" dirty="0">
              <a:solidFill>
                <a:srgbClr val="585858"/>
              </a:solidFill>
              <a:latin typeface="Georgia" pitchFamily="18" charset="0"/>
              <a:cs typeface="Arial"/>
            </a:endParaRPr>
          </a:p>
          <a:p>
            <a:pPr defTabSz="914400" eaLnBrk="0" fontAlgn="base" hangingPunct="0">
              <a:spcAft>
                <a:spcPct val="0"/>
              </a:spcAft>
              <a:buFontTx/>
              <a:buChar char="•"/>
            </a:pPr>
            <a:r>
              <a:rPr lang="en-US" kern="0" dirty="0">
                <a:solidFill>
                  <a:srgbClr val="585858"/>
                </a:solidFill>
                <a:latin typeface="Georgia" pitchFamily="18" charset="0"/>
                <a:cs typeface="Arial"/>
              </a:rPr>
              <a:t>Retain for a </a:t>
            </a:r>
            <a:r>
              <a:rPr lang="en-US" kern="0" dirty="0" smtClean="0">
                <a:solidFill>
                  <a:srgbClr val="585858"/>
                </a:solidFill>
                <a:latin typeface="Georgia" pitchFamily="18" charset="0"/>
                <a:cs typeface="Arial"/>
              </a:rPr>
              <a:t>minimum </a:t>
            </a:r>
            <a:r>
              <a:rPr lang="en-US" kern="0" dirty="0">
                <a:solidFill>
                  <a:srgbClr val="585858"/>
                </a:solidFill>
                <a:latin typeface="Georgia" pitchFamily="18" charset="0"/>
                <a:cs typeface="Arial"/>
              </a:rPr>
              <a:t>of </a:t>
            </a:r>
            <a:r>
              <a:rPr lang="en-US" kern="0" dirty="0" smtClean="0">
                <a:solidFill>
                  <a:srgbClr val="585858"/>
                </a:solidFill>
                <a:latin typeface="Georgia" pitchFamily="18" charset="0"/>
                <a:cs typeface="Arial"/>
              </a:rPr>
              <a:t/>
            </a:r>
            <a:br>
              <a:rPr lang="en-US" kern="0" dirty="0" smtClean="0">
                <a:solidFill>
                  <a:srgbClr val="585858"/>
                </a:solidFill>
                <a:latin typeface="Georgia" pitchFamily="18" charset="0"/>
                <a:cs typeface="Arial"/>
              </a:rPr>
            </a:br>
            <a:r>
              <a:rPr lang="en-US" kern="0" dirty="0" smtClean="0">
                <a:solidFill>
                  <a:srgbClr val="585858"/>
                </a:solidFill>
                <a:latin typeface="Georgia" pitchFamily="18" charset="0"/>
                <a:cs typeface="Arial"/>
              </a:rPr>
              <a:t>five </a:t>
            </a:r>
            <a:r>
              <a:rPr lang="en-US" kern="0" dirty="0">
                <a:solidFill>
                  <a:srgbClr val="585858"/>
                </a:solidFill>
                <a:latin typeface="Georgia" pitchFamily="18" charset="0"/>
                <a:cs typeface="Arial"/>
              </a:rPr>
              <a:t>years</a:t>
            </a:r>
          </a:p>
          <a:p>
            <a:pPr defTabSz="914400" eaLnBrk="0" fontAlgn="base" hangingPunct="0">
              <a:spcAft>
                <a:spcPct val="0"/>
              </a:spcAft>
              <a:buFontTx/>
              <a:buChar char="•"/>
            </a:pPr>
            <a:r>
              <a:rPr lang="en-US" kern="0" dirty="0">
                <a:solidFill>
                  <a:srgbClr val="585858"/>
                </a:solidFill>
                <a:latin typeface="Georgia" pitchFamily="18" charset="0"/>
                <a:cs typeface="Arial"/>
              </a:rPr>
              <a:t>Make copies</a:t>
            </a:r>
          </a:p>
        </p:txBody>
      </p:sp>
      <p:sp>
        <p:nvSpPr>
          <p:cNvPr id="4" name="Title 1"/>
          <p:cNvSpPr txBox="1">
            <a:spLocks/>
          </p:cNvSpPr>
          <p:nvPr/>
        </p:nvSpPr>
        <p:spPr>
          <a:xfrm>
            <a:off x="189108" y="426128"/>
            <a:ext cx="8763917" cy="674170"/>
          </a:xfrm>
          <a:prstGeom prst="rect">
            <a:avLst/>
          </a:prstGeom>
        </p:spPr>
        <p:txBody>
          <a:bodyPr vert="horz" lIns="91440" tIns="45720" rIns="91440" bIns="45720" rtlCol="0" anchor="t">
            <a:normAutofit/>
          </a:bodyPr>
          <a:lstStyle>
            <a:lvl1pPr algn="l" defTabSz="457200" rtl="0" eaLnBrk="1" latinLnBrk="0" hangingPunct="1">
              <a:lnSpc>
                <a:spcPct val="80000"/>
              </a:lnSpc>
              <a:spcBef>
                <a:spcPct val="0"/>
              </a:spcBef>
              <a:buNone/>
              <a:defRPr sz="4800" b="1" i="0" kern="1200" spc="-150" baseline="0">
                <a:solidFill>
                  <a:srgbClr val="005DAA"/>
                </a:solidFill>
                <a:latin typeface="Arial Narrow Bold"/>
                <a:ea typeface="+mj-ea"/>
                <a:cs typeface="Arial Narrow Bold"/>
              </a:defRPr>
            </a:lvl1pPr>
          </a:lstStyle>
          <a:p>
            <a:r>
              <a:rPr lang="en-US" sz="3600" spc="0" dirty="0" smtClean="0">
                <a:solidFill>
                  <a:prstClr val="white"/>
                </a:solidFill>
              </a:rPr>
              <a:t>DOCUMENT RETENTION</a:t>
            </a:r>
            <a:endParaRPr lang="en-US" sz="3600" spc="0" dirty="0">
              <a:solidFill>
                <a:prstClr val="white"/>
              </a:solidFill>
            </a:endParaRPr>
          </a:p>
        </p:txBody>
      </p:sp>
      <p:pic>
        <p:nvPicPr>
          <p:cNvPr id="5" name="Picture 4" descr="201004-08_PA_02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94313" y="3295684"/>
            <a:ext cx="4670701" cy="311380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693752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txBox="1">
            <a:spLocks/>
          </p:cNvSpPr>
          <p:nvPr/>
        </p:nvSpPr>
        <p:spPr>
          <a:xfrm>
            <a:off x="674703" y="1518469"/>
            <a:ext cx="8278322" cy="4309966"/>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defTabSz="914400" fontAlgn="base">
              <a:spcAft>
                <a:spcPct val="0"/>
              </a:spcAft>
              <a:buFontTx/>
              <a:buChar char="•"/>
            </a:pPr>
            <a:r>
              <a:rPr lang="en-US" kern="0" dirty="0" smtClean="0">
                <a:solidFill>
                  <a:srgbClr val="585858"/>
                </a:solidFill>
                <a:latin typeface="Arial Narrow Bold" pitchFamily="34" charset="0"/>
                <a:cs typeface="Arial"/>
              </a:rPr>
              <a:t>Attend the District Grant Management Seminar</a:t>
            </a:r>
          </a:p>
          <a:p>
            <a:pPr defTabSz="914400" fontAlgn="base">
              <a:spcAft>
                <a:spcPct val="0"/>
              </a:spcAft>
            </a:pPr>
            <a:r>
              <a:rPr lang="en-US" kern="0" dirty="0" smtClean="0">
                <a:solidFill>
                  <a:srgbClr val="585858"/>
                </a:solidFill>
                <a:latin typeface="Arial Narrow Bold" pitchFamily="34" charset="0"/>
                <a:cs typeface="Arial"/>
              </a:rPr>
              <a:t>Agree to by submitting the signed Memorandum of Understanding (MOU) to District Grants Subcommittee Chair, Susan Hart</a:t>
            </a:r>
          </a:p>
          <a:p>
            <a:pPr defTabSz="914400" fontAlgn="base">
              <a:spcAft>
                <a:spcPct val="0"/>
              </a:spcAft>
            </a:pPr>
            <a:r>
              <a:rPr lang="en-US" kern="0" dirty="0" smtClean="0">
                <a:solidFill>
                  <a:srgbClr val="585858"/>
                </a:solidFill>
                <a:latin typeface="Arial Narrow Bold" pitchFamily="34" charset="0"/>
                <a:cs typeface="Arial"/>
              </a:rPr>
              <a:t>Clubs applying for and receiving District Simplified Grants will be excused from certain requirements as outlined on the MOU</a:t>
            </a:r>
            <a:endParaRPr lang="en-US" kern="0" dirty="0">
              <a:solidFill>
                <a:srgbClr val="585858"/>
              </a:solidFill>
              <a:latin typeface="Arial Narrow Bold" pitchFamily="34" charset="0"/>
              <a:cs typeface="Arial"/>
            </a:endParaRPr>
          </a:p>
        </p:txBody>
      </p:sp>
      <p:sp>
        <p:nvSpPr>
          <p:cNvPr id="4" name="Title 1"/>
          <p:cNvSpPr txBox="1">
            <a:spLocks/>
          </p:cNvSpPr>
          <p:nvPr/>
        </p:nvSpPr>
        <p:spPr>
          <a:xfrm>
            <a:off x="189108" y="426128"/>
            <a:ext cx="8763917" cy="674170"/>
          </a:xfrm>
          <a:prstGeom prst="rect">
            <a:avLst/>
          </a:prstGeom>
        </p:spPr>
        <p:txBody>
          <a:bodyPr vert="horz" lIns="91440" tIns="45720" rIns="91440" bIns="45720" rtlCol="0" anchor="t">
            <a:normAutofit/>
          </a:bodyPr>
          <a:lstStyle>
            <a:lvl1pPr algn="l" defTabSz="457200" rtl="0" eaLnBrk="1" latinLnBrk="0" hangingPunct="1">
              <a:lnSpc>
                <a:spcPct val="80000"/>
              </a:lnSpc>
              <a:spcBef>
                <a:spcPct val="0"/>
              </a:spcBef>
              <a:buNone/>
              <a:defRPr sz="4800" b="1" i="0" kern="1200" spc="-150" baseline="0">
                <a:solidFill>
                  <a:srgbClr val="005DAA"/>
                </a:solidFill>
                <a:latin typeface="Arial Narrow Bold"/>
                <a:ea typeface="+mj-ea"/>
                <a:cs typeface="Arial Narrow Bold"/>
              </a:defRPr>
            </a:lvl1pPr>
          </a:lstStyle>
          <a:p>
            <a:r>
              <a:rPr lang="en-US" sz="3600" spc="0" dirty="0" smtClean="0">
                <a:solidFill>
                  <a:prstClr val="white"/>
                </a:solidFill>
              </a:rPr>
              <a:t>District 6080 QUALIFICATION REQUIREMENTS</a:t>
            </a:r>
            <a:endParaRPr lang="en-US" sz="3600" spc="0" dirty="0">
              <a:solidFill>
                <a:prstClr val="white"/>
              </a:solidFill>
            </a:endParaRPr>
          </a:p>
        </p:txBody>
      </p:sp>
    </p:spTree>
    <p:extLst>
      <p:ext uri="{BB962C8B-B14F-4D97-AF65-F5344CB8AC3E}">
        <p14:creationId xmlns:p14="http://schemas.microsoft.com/office/powerpoint/2010/main" val="949811195"/>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txBox="1">
            <a:spLocks/>
          </p:cNvSpPr>
          <p:nvPr/>
        </p:nvSpPr>
        <p:spPr>
          <a:xfrm>
            <a:off x="674703" y="1518469"/>
            <a:ext cx="8278322" cy="4309966"/>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defTabSz="914400" fontAlgn="base">
              <a:spcAft>
                <a:spcPct val="0"/>
              </a:spcAft>
              <a:buFontTx/>
              <a:buChar char="•"/>
            </a:pPr>
            <a:r>
              <a:rPr lang="en-US" kern="0" dirty="0">
                <a:solidFill>
                  <a:srgbClr val="585858"/>
                </a:solidFill>
                <a:latin typeface="Georgia" pitchFamily="18" charset="0"/>
                <a:cs typeface="Arial"/>
              </a:rPr>
              <a:t>Valid for one year</a:t>
            </a:r>
          </a:p>
          <a:p>
            <a:pPr defTabSz="914400" fontAlgn="base">
              <a:spcAft>
                <a:spcPct val="0"/>
              </a:spcAft>
              <a:buFontTx/>
              <a:buChar char="•"/>
            </a:pPr>
            <a:r>
              <a:rPr lang="en-US" kern="0" dirty="0">
                <a:solidFill>
                  <a:srgbClr val="585858"/>
                </a:solidFill>
                <a:latin typeface="Georgia" pitchFamily="18" charset="0"/>
                <a:cs typeface="Arial"/>
              </a:rPr>
              <a:t>Club </a:t>
            </a:r>
            <a:r>
              <a:rPr lang="en-US" kern="0" dirty="0" smtClean="0">
                <a:solidFill>
                  <a:srgbClr val="585858"/>
                </a:solidFill>
                <a:latin typeface="Georgia" pitchFamily="18" charset="0"/>
                <a:cs typeface="Arial"/>
              </a:rPr>
              <a:t>responsible for </a:t>
            </a:r>
            <a:r>
              <a:rPr lang="en-US" kern="0" dirty="0">
                <a:solidFill>
                  <a:srgbClr val="585858"/>
                </a:solidFill>
                <a:latin typeface="Georgia" pitchFamily="18" charset="0"/>
                <a:cs typeface="Arial"/>
              </a:rPr>
              <a:t>grant funds</a:t>
            </a:r>
          </a:p>
          <a:p>
            <a:pPr defTabSz="914400" fontAlgn="base">
              <a:spcAft>
                <a:spcPct val="0"/>
              </a:spcAft>
              <a:buFontTx/>
              <a:buChar char="•"/>
            </a:pPr>
            <a:r>
              <a:rPr lang="en-US" kern="0" dirty="0">
                <a:solidFill>
                  <a:srgbClr val="585858"/>
                </a:solidFill>
                <a:latin typeface="Georgia" pitchFamily="18" charset="0"/>
                <a:cs typeface="Arial"/>
              </a:rPr>
              <a:t>Disclose conflicts of interest</a:t>
            </a:r>
          </a:p>
          <a:p>
            <a:pPr defTabSz="914400" fontAlgn="base">
              <a:spcAft>
                <a:spcPct val="0"/>
              </a:spcAft>
              <a:buFontTx/>
              <a:buChar char="•"/>
            </a:pPr>
            <a:r>
              <a:rPr lang="en-US" kern="0" dirty="0">
                <a:solidFill>
                  <a:srgbClr val="585858"/>
                </a:solidFill>
                <a:latin typeface="Georgia" pitchFamily="18" charset="0"/>
                <a:cs typeface="Arial"/>
              </a:rPr>
              <a:t>Cooperate with all audits</a:t>
            </a:r>
          </a:p>
          <a:p>
            <a:pPr defTabSz="914400" fontAlgn="base">
              <a:spcAft>
                <a:spcPct val="0"/>
              </a:spcAft>
              <a:buFontTx/>
              <a:buChar char="•"/>
            </a:pPr>
            <a:r>
              <a:rPr lang="en-US" kern="0" dirty="0">
                <a:solidFill>
                  <a:srgbClr val="585858"/>
                </a:solidFill>
                <a:latin typeface="Georgia" pitchFamily="18" charset="0"/>
                <a:cs typeface="Arial"/>
              </a:rPr>
              <a:t>Use grant funds properly</a:t>
            </a:r>
          </a:p>
          <a:p>
            <a:pPr defTabSz="914400" fontAlgn="base">
              <a:spcAft>
                <a:spcPct val="0"/>
              </a:spcAft>
              <a:buFontTx/>
              <a:buChar char="•"/>
            </a:pPr>
            <a:r>
              <a:rPr lang="en-US" kern="0" dirty="0">
                <a:solidFill>
                  <a:srgbClr val="585858"/>
                </a:solidFill>
                <a:latin typeface="Georgia" pitchFamily="18" charset="0"/>
                <a:cs typeface="Arial"/>
              </a:rPr>
              <a:t>Implement the club </a:t>
            </a:r>
            <a:r>
              <a:rPr lang="en-US" kern="0" dirty="0" smtClean="0">
                <a:solidFill>
                  <a:srgbClr val="585858"/>
                </a:solidFill>
                <a:latin typeface="Georgia" pitchFamily="18" charset="0"/>
                <a:cs typeface="Arial"/>
              </a:rPr>
              <a:t>MOU</a:t>
            </a:r>
          </a:p>
          <a:p>
            <a:pPr defTabSz="914400" fontAlgn="base">
              <a:spcAft>
                <a:spcPct val="0"/>
              </a:spcAft>
              <a:buFontTx/>
              <a:buChar char="•"/>
            </a:pPr>
            <a:r>
              <a:rPr lang="en-US" kern="0" dirty="0" smtClean="0">
                <a:solidFill>
                  <a:srgbClr val="585858"/>
                </a:solidFill>
                <a:latin typeface="Georgia" pitchFamily="18" charset="0"/>
                <a:cs typeface="Arial"/>
              </a:rPr>
              <a:t>Timely reporting of grant funds</a:t>
            </a:r>
            <a:endParaRPr lang="en-US" kern="0" dirty="0">
              <a:solidFill>
                <a:srgbClr val="585858"/>
              </a:solidFill>
              <a:latin typeface="Georgia" pitchFamily="18" charset="0"/>
              <a:cs typeface="Arial"/>
            </a:endParaRPr>
          </a:p>
        </p:txBody>
      </p:sp>
      <p:sp>
        <p:nvSpPr>
          <p:cNvPr id="4" name="Title 1"/>
          <p:cNvSpPr txBox="1">
            <a:spLocks/>
          </p:cNvSpPr>
          <p:nvPr/>
        </p:nvSpPr>
        <p:spPr>
          <a:xfrm>
            <a:off x="189108" y="426128"/>
            <a:ext cx="8763917" cy="674170"/>
          </a:xfrm>
          <a:prstGeom prst="rect">
            <a:avLst/>
          </a:prstGeom>
        </p:spPr>
        <p:txBody>
          <a:bodyPr vert="horz" lIns="91440" tIns="45720" rIns="91440" bIns="45720" rtlCol="0" anchor="t">
            <a:normAutofit/>
          </a:bodyPr>
          <a:lstStyle>
            <a:lvl1pPr algn="l" defTabSz="457200" rtl="0" eaLnBrk="1" latinLnBrk="0" hangingPunct="1">
              <a:lnSpc>
                <a:spcPct val="80000"/>
              </a:lnSpc>
              <a:spcBef>
                <a:spcPct val="0"/>
              </a:spcBef>
              <a:buNone/>
              <a:defRPr sz="4800" b="1" i="0" kern="1200" spc="-150" baseline="0">
                <a:solidFill>
                  <a:srgbClr val="005DAA"/>
                </a:solidFill>
                <a:latin typeface="Arial Narrow Bold"/>
                <a:ea typeface="+mj-ea"/>
                <a:cs typeface="Arial Narrow Bold"/>
              </a:defRPr>
            </a:lvl1pPr>
          </a:lstStyle>
          <a:p>
            <a:r>
              <a:rPr lang="en-US" sz="3600" spc="0" dirty="0" smtClean="0">
                <a:solidFill>
                  <a:prstClr val="white"/>
                </a:solidFill>
              </a:rPr>
              <a:t>TERMS OF QUALIFICATION</a:t>
            </a:r>
            <a:endParaRPr lang="en-US" sz="3600" spc="0" dirty="0">
              <a:solidFill>
                <a:prstClr val="white"/>
              </a:solidFill>
            </a:endParaRPr>
          </a:p>
        </p:txBody>
      </p:sp>
    </p:spTree>
    <p:extLst>
      <p:ext uri="{BB962C8B-B14F-4D97-AF65-F5344CB8AC3E}">
        <p14:creationId xmlns:p14="http://schemas.microsoft.com/office/powerpoint/2010/main" val="2678077745"/>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896350" y="2683041"/>
            <a:ext cx="7255043" cy="584775"/>
          </a:xfrm>
          <a:prstGeom prst="rect">
            <a:avLst/>
          </a:prstGeom>
          <a:noFill/>
        </p:spPr>
        <p:txBody>
          <a:bodyPr wrap="square" rtlCol="0">
            <a:spAutoFit/>
          </a:bodyPr>
          <a:lstStyle/>
          <a:p>
            <a:pPr algn="ctr"/>
            <a:r>
              <a:rPr lang="en-US" sz="3200" dirty="0" smtClean="0">
                <a:solidFill>
                  <a:srgbClr val="585858"/>
                </a:solidFill>
                <a:cs typeface="Arial" pitchFamily="34" charset="0"/>
              </a:rPr>
              <a:t>Thank you!</a:t>
            </a:r>
            <a:endParaRPr lang="en-US" sz="3200" dirty="0">
              <a:solidFill>
                <a:srgbClr val="585858"/>
              </a:solidFill>
              <a:cs typeface="Arial" pitchFamily="34" charset="0"/>
            </a:endParaRPr>
          </a:p>
        </p:txBody>
      </p:sp>
    </p:spTree>
    <p:extLst>
      <p:ext uri="{BB962C8B-B14F-4D97-AF65-F5344CB8AC3E}">
        <p14:creationId xmlns:p14="http://schemas.microsoft.com/office/powerpoint/2010/main" val="424155858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txBox="1">
            <a:spLocks/>
          </p:cNvSpPr>
          <p:nvPr/>
        </p:nvSpPr>
        <p:spPr>
          <a:xfrm>
            <a:off x="674703" y="1518469"/>
            <a:ext cx="8278322" cy="4309966"/>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defTabSz="914400" fontAlgn="base">
              <a:spcAft>
                <a:spcPct val="0"/>
              </a:spcAft>
              <a:buFontTx/>
              <a:buChar char="•"/>
            </a:pPr>
            <a:r>
              <a:rPr lang="en-US" kern="0" dirty="0" smtClean="0">
                <a:solidFill>
                  <a:srgbClr val="585858"/>
                </a:solidFill>
                <a:latin typeface="Georgia" pitchFamily="18" charset="0"/>
                <a:cs typeface="Arial"/>
              </a:rPr>
              <a:t>Governed by terms and conditions established by The Rotary Foundation</a:t>
            </a:r>
          </a:p>
          <a:p>
            <a:pPr defTabSz="914400" fontAlgn="base">
              <a:spcAft>
                <a:spcPct val="0"/>
              </a:spcAft>
              <a:buFontTx/>
              <a:buChar char="•"/>
            </a:pPr>
            <a:r>
              <a:rPr lang="en-US" kern="0" dirty="0" smtClean="0">
                <a:solidFill>
                  <a:srgbClr val="585858"/>
                </a:solidFill>
                <a:latin typeface="Georgia" pitchFamily="18" charset="0"/>
                <a:cs typeface="Arial"/>
              </a:rPr>
              <a:t>Fund small-scale, short term activities that address needs in our communities</a:t>
            </a:r>
          </a:p>
          <a:p>
            <a:pPr defTabSz="914400" fontAlgn="base">
              <a:spcAft>
                <a:spcPct val="0"/>
              </a:spcAft>
              <a:buFontTx/>
              <a:buChar char="•"/>
            </a:pPr>
            <a:r>
              <a:rPr lang="en-US" kern="0" dirty="0" smtClean="0">
                <a:solidFill>
                  <a:srgbClr val="585858"/>
                </a:solidFill>
                <a:latin typeface="Georgia" pitchFamily="18" charset="0"/>
                <a:cs typeface="Arial"/>
              </a:rPr>
              <a:t>District decision making with broader guidelines </a:t>
            </a:r>
          </a:p>
        </p:txBody>
      </p:sp>
      <p:sp>
        <p:nvSpPr>
          <p:cNvPr id="4" name="Title 1"/>
          <p:cNvSpPr txBox="1">
            <a:spLocks/>
          </p:cNvSpPr>
          <p:nvPr/>
        </p:nvSpPr>
        <p:spPr>
          <a:xfrm>
            <a:off x="189108" y="426128"/>
            <a:ext cx="8763917" cy="674170"/>
          </a:xfrm>
          <a:prstGeom prst="rect">
            <a:avLst/>
          </a:prstGeom>
        </p:spPr>
        <p:txBody>
          <a:bodyPr vert="horz" lIns="91440" tIns="45720" rIns="91440" bIns="45720" rtlCol="0" anchor="t">
            <a:normAutofit/>
          </a:bodyPr>
          <a:lstStyle>
            <a:lvl1pPr algn="l" defTabSz="457200" rtl="0" eaLnBrk="1" latinLnBrk="0" hangingPunct="1">
              <a:lnSpc>
                <a:spcPct val="80000"/>
              </a:lnSpc>
              <a:spcBef>
                <a:spcPct val="0"/>
              </a:spcBef>
              <a:buNone/>
              <a:defRPr sz="4800" b="1" i="0" kern="1200" spc="-150" baseline="0">
                <a:solidFill>
                  <a:srgbClr val="005DAA"/>
                </a:solidFill>
                <a:latin typeface="Arial Narrow Bold"/>
                <a:ea typeface="+mj-ea"/>
                <a:cs typeface="Arial Narrow Bold"/>
              </a:defRPr>
            </a:lvl1pPr>
          </a:lstStyle>
          <a:p>
            <a:r>
              <a:rPr lang="en-US" sz="3600" spc="0" dirty="0" smtClean="0">
                <a:solidFill>
                  <a:prstClr val="white"/>
                </a:solidFill>
              </a:rPr>
              <a:t>   District Block Grants</a:t>
            </a:r>
            <a:endParaRPr lang="en-US" sz="3600" spc="0" dirty="0">
              <a:solidFill>
                <a:prstClr val="white"/>
              </a:solidFill>
            </a:endParaRPr>
          </a:p>
        </p:txBody>
      </p:sp>
    </p:spTree>
    <p:extLst>
      <p:ext uri="{BB962C8B-B14F-4D97-AF65-F5344CB8AC3E}">
        <p14:creationId xmlns:p14="http://schemas.microsoft.com/office/powerpoint/2010/main" val="73814634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txBox="1">
            <a:spLocks/>
          </p:cNvSpPr>
          <p:nvPr/>
        </p:nvSpPr>
        <p:spPr>
          <a:xfrm>
            <a:off x="674703" y="1518469"/>
            <a:ext cx="8278322" cy="4309966"/>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3" defTabSz="914400" eaLnBrk="0" fontAlgn="base" hangingPunct="0">
              <a:spcAft>
                <a:spcPct val="0"/>
              </a:spcAft>
              <a:buFontTx/>
              <a:buChar char="•"/>
            </a:pPr>
            <a:endParaRPr lang="en-US" kern="0" dirty="0" smtClean="0">
              <a:solidFill>
                <a:srgbClr val="585858"/>
              </a:solidFill>
              <a:latin typeface="Georgia" pitchFamily="18" charset="0"/>
              <a:cs typeface="Arial"/>
            </a:endParaRPr>
          </a:p>
          <a:p>
            <a:pPr defTabSz="914400" eaLnBrk="0" fontAlgn="base" hangingPunct="0">
              <a:spcAft>
                <a:spcPct val="0"/>
              </a:spcAft>
              <a:buFontTx/>
              <a:buChar char="•"/>
            </a:pPr>
            <a:r>
              <a:rPr lang="en-US" kern="0" dirty="0" smtClean="0">
                <a:solidFill>
                  <a:srgbClr val="585858"/>
                </a:solidFill>
                <a:latin typeface="Georgia" pitchFamily="18" charset="0"/>
                <a:cs typeface="Arial"/>
              </a:rPr>
              <a:t>District Simplified Grants     $   38,550</a:t>
            </a:r>
          </a:p>
          <a:p>
            <a:pPr defTabSz="914400" eaLnBrk="0" fontAlgn="base" hangingPunct="0">
              <a:spcAft>
                <a:spcPct val="0"/>
              </a:spcAft>
              <a:buFontTx/>
              <a:buChar char="•"/>
            </a:pPr>
            <a:r>
              <a:rPr lang="en-US" kern="0" dirty="0" smtClean="0">
                <a:solidFill>
                  <a:srgbClr val="585858"/>
                </a:solidFill>
                <a:latin typeface="Georgia" pitchFamily="18" charset="0"/>
                <a:cs typeface="Arial"/>
              </a:rPr>
              <a:t>Camp Wonderland Project    $  32,250</a:t>
            </a:r>
          </a:p>
          <a:p>
            <a:pPr defTabSz="914400" eaLnBrk="0" fontAlgn="base" hangingPunct="0">
              <a:spcAft>
                <a:spcPct val="0"/>
              </a:spcAft>
              <a:buFontTx/>
              <a:buChar char="•"/>
            </a:pPr>
            <a:r>
              <a:rPr lang="en-US" kern="0" dirty="0" smtClean="0">
                <a:solidFill>
                  <a:srgbClr val="585858"/>
                </a:solidFill>
                <a:latin typeface="Georgia" pitchFamily="18" charset="0"/>
                <a:cs typeface="Arial"/>
              </a:rPr>
              <a:t>Administrative expenses        $        824</a:t>
            </a:r>
          </a:p>
          <a:p>
            <a:pPr defTabSz="914400" eaLnBrk="0" fontAlgn="base" hangingPunct="0">
              <a:spcAft>
                <a:spcPct val="0"/>
              </a:spcAft>
              <a:buFontTx/>
              <a:buChar char="•"/>
            </a:pPr>
            <a:endParaRPr lang="en-US" kern="0" dirty="0">
              <a:solidFill>
                <a:srgbClr val="585858"/>
              </a:solidFill>
              <a:latin typeface="Georgia" pitchFamily="18" charset="0"/>
              <a:cs typeface="Arial"/>
            </a:endParaRPr>
          </a:p>
          <a:p>
            <a:pPr marL="0" indent="0" defTabSz="914400" eaLnBrk="0" fontAlgn="base" hangingPunct="0">
              <a:spcAft>
                <a:spcPct val="0"/>
              </a:spcAft>
              <a:buNone/>
            </a:pPr>
            <a:r>
              <a:rPr lang="en-US" kern="0" dirty="0" smtClean="0">
                <a:solidFill>
                  <a:srgbClr val="585858"/>
                </a:solidFill>
                <a:latin typeface="Georgia" pitchFamily="18" charset="0"/>
                <a:cs typeface="Arial"/>
              </a:rPr>
              <a:t>                            Total          $  71,624</a:t>
            </a:r>
            <a:endParaRPr lang="en-US" kern="0" dirty="0">
              <a:solidFill>
                <a:srgbClr val="585858"/>
              </a:solidFill>
              <a:latin typeface="Georgia" pitchFamily="18" charset="0"/>
              <a:cs typeface="Arial"/>
            </a:endParaRPr>
          </a:p>
        </p:txBody>
      </p:sp>
      <p:sp>
        <p:nvSpPr>
          <p:cNvPr id="4" name="Title 1"/>
          <p:cNvSpPr txBox="1">
            <a:spLocks/>
          </p:cNvSpPr>
          <p:nvPr/>
        </p:nvSpPr>
        <p:spPr>
          <a:xfrm>
            <a:off x="189108" y="426128"/>
            <a:ext cx="8763917" cy="674170"/>
          </a:xfrm>
          <a:prstGeom prst="rect">
            <a:avLst/>
          </a:prstGeom>
        </p:spPr>
        <p:txBody>
          <a:bodyPr vert="horz" lIns="91440" tIns="45720" rIns="91440" bIns="45720" rtlCol="0" anchor="t">
            <a:normAutofit/>
          </a:bodyPr>
          <a:lstStyle>
            <a:lvl1pPr algn="l" defTabSz="457200" rtl="0" eaLnBrk="1" latinLnBrk="0" hangingPunct="1">
              <a:lnSpc>
                <a:spcPct val="80000"/>
              </a:lnSpc>
              <a:spcBef>
                <a:spcPct val="0"/>
              </a:spcBef>
              <a:buNone/>
              <a:defRPr sz="4800" b="1" i="0" kern="1200" spc="-150" baseline="0">
                <a:solidFill>
                  <a:srgbClr val="005DAA"/>
                </a:solidFill>
                <a:latin typeface="Arial Narrow Bold"/>
                <a:ea typeface="+mj-ea"/>
                <a:cs typeface="Arial Narrow Bold"/>
              </a:defRPr>
            </a:lvl1pPr>
          </a:lstStyle>
          <a:p>
            <a:r>
              <a:rPr lang="en-US" sz="3600" spc="0" dirty="0">
                <a:solidFill>
                  <a:prstClr val="white"/>
                </a:solidFill>
              </a:rPr>
              <a:t> </a:t>
            </a:r>
            <a:r>
              <a:rPr lang="en-US" sz="3600" spc="0" dirty="0" smtClean="0">
                <a:solidFill>
                  <a:prstClr val="white"/>
                </a:solidFill>
              </a:rPr>
              <a:t>2016-17 District Block Grant</a:t>
            </a:r>
            <a:endParaRPr lang="en-US" sz="3600" spc="0" dirty="0">
              <a:solidFill>
                <a:prstClr val="white"/>
              </a:solidFill>
            </a:endParaRPr>
          </a:p>
        </p:txBody>
      </p:sp>
    </p:spTree>
    <p:extLst>
      <p:ext uri="{BB962C8B-B14F-4D97-AF65-F5344CB8AC3E}">
        <p14:creationId xmlns:p14="http://schemas.microsoft.com/office/powerpoint/2010/main" val="301377823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txBox="1">
            <a:spLocks/>
          </p:cNvSpPr>
          <p:nvPr/>
        </p:nvSpPr>
        <p:spPr>
          <a:xfrm>
            <a:off x="674703" y="1518469"/>
            <a:ext cx="8278322" cy="4309966"/>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defTabSz="914400" fontAlgn="base">
              <a:spcAft>
                <a:spcPct val="0"/>
              </a:spcAft>
              <a:buFontTx/>
              <a:buChar char="•"/>
            </a:pPr>
            <a:r>
              <a:rPr lang="en-US" kern="0" dirty="0" smtClean="0">
                <a:solidFill>
                  <a:srgbClr val="585858"/>
                </a:solidFill>
                <a:latin typeface="Georgia" pitchFamily="18" charset="0"/>
                <a:cs typeface="Arial"/>
              </a:rPr>
              <a:t>50% of District 6080 District Designated    Fund is available for District Block Grant</a:t>
            </a:r>
          </a:p>
          <a:p>
            <a:pPr marL="0" indent="0" defTabSz="914400" fontAlgn="base">
              <a:spcAft>
                <a:spcPct val="0"/>
              </a:spcAft>
              <a:buNone/>
            </a:pPr>
            <a:r>
              <a:rPr lang="en-US" kern="0" dirty="0" smtClean="0">
                <a:solidFill>
                  <a:srgbClr val="585858"/>
                </a:solidFill>
                <a:latin typeface="Georgia" pitchFamily="18" charset="0"/>
                <a:cs typeface="Arial"/>
              </a:rPr>
              <a:t>   which is the amount of $82,629</a:t>
            </a:r>
          </a:p>
          <a:p>
            <a:pPr defTabSz="914400" fontAlgn="base">
              <a:spcAft>
                <a:spcPct val="0"/>
              </a:spcAft>
              <a:buFontTx/>
              <a:buChar char="•"/>
            </a:pPr>
            <a:r>
              <a:rPr lang="en-US" kern="0" dirty="0" smtClean="0">
                <a:solidFill>
                  <a:srgbClr val="585858"/>
                </a:solidFill>
                <a:latin typeface="Georgia" pitchFamily="18" charset="0"/>
                <a:cs typeface="Arial"/>
              </a:rPr>
              <a:t> $81,000 is made available for District</a:t>
            </a:r>
          </a:p>
          <a:p>
            <a:pPr marL="0" indent="0" defTabSz="914400" fontAlgn="base">
              <a:spcAft>
                <a:spcPct val="0"/>
              </a:spcAft>
              <a:buNone/>
            </a:pPr>
            <a:r>
              <a:rPr lang="en-US" kern="0" dirty="0" smtClean="0">
                <a:solidFill>
                  <a:srgbClr val="585858"/>
                </a:solidFill>
                <a:latin typeface="Georgia" pitchFamily="18" charset="0"/>
                <a:cs typeface="Arial"/>
              </a:rPr>
              <a:t>    Simplified Grants to clubs per the </a:t>
            </a:r>
          </a:p>
          <a:p>
            <a:pPr marL="0" indent="0" defTabSz="914400" fontAlgn="base">
              <a:spcAft>
                <a:spcPct val="0"/>
              </a:spcAft>
              <a:buNone/>
            </a:pPr>
            <a:r>
              <a:rPr lang="en-US" kern="0" dirty="0">
                <a:solidFill>
                  <a:srgbClr val="585858"/>
                </a:solidFill>
                <a:latin typeface="Georgia" pitchFamily="18" charset="0"/>
                <a:cs typeface="Arial"/>
              </a:rPr>
              <a:t> </a:t>
            </a:r>
            <a:r>
              <a:rPr lang="en-US" kern="0" dirty="0" smtClean="0">
                <a:solidFill>
                  <a:srgbClr val="585858"/>
                </a:solidFill>
                <a:latin typeface="Georgia" pitchFamily="18" charset="0"/>
                <a:cs typeface="Arial"/>
              </a:rPr>
              <a:t>   published allocation.  (copies distributed)</a:t>
            </a:r>
          </a:p>
          <a:p>
            <a:pPr defTabSz="914400" fontAlgn="base">
              <a:spcAft>
                <a:spcPct val="0"/>
              </a:spcAft>
            </a:pPr>
            <a:r>
              <a:rPr lang="en-US" kern="0" dirty="0" smtClean="0">
                <a:solidFill>
                  <a:srgbClr val="585858"/>
                </a:solidFill>
                <a:latin typeface="Georgia" pitchFamily="18" charset="0"/>
                <a:cs typeface="Arial"/>
              </a:rPr>
              <a:t>$1,629 set aside for contingency</a:t>
            </a:r>
            <a:endParaRPr lang="en-US" kern="0" dirty="0">
              <a:solidFill>
                <a:srgbClr val="585858"/>
              </a:solidFill>
              <a:latin typeface="Georgia" pitchFamily="18" charset="0"/>
              <a:cs typeface="Arial"/>
            </a:endParaRPr>
          </a:p>
          <a:p>
            <a:pPr defTabSz="914400" fontAlgn="base">
              <a:spcAft>
                <a:spcPct val="0"/>
              </a:spcAft>
            </a:pPr>
            <a:endParaRPr lang="en-US" kern="0" dirty="0">
              <a:solidFill>
                <a:srgbClr val="585858"/>
              </a:solidFill>
              <a:latin typeface="Georgia" pitchFamily="18" charset="0"/>
              <a:cs typeface="Arial"/>
            </a:endParaRPr>
          </a:p>
          <a:p>
            <a:pPr marL="0" indent="0" defTabSz="914400" fontAlgn="base">
              <a:spcAft>
                <a:spcPct val="0"/>
              </a:spcAft>
              <a:buNone/>
            </a:pPr>
            <a:r>
              <a:rPr lang="en-US" kern="0" dirty="0">
                <a:solidFill>
                  <a:srgbClr val="585858"/>
                </a:solidFill>
                <a:latin typeface="Georgia" pitchFamily="18" charset="0"/>
                <a:cs typeface="Arial"/>
              </a:rPr>
              <a:t> </a:t>
            </a:r>
            <a:r>
              <a:rPr lang="en-US" kern="0" dirty="0" smtClean="0">
                <a:solidFill>
                  <a:srgbClr val="585858"/>
                </a:solidFill>
                <a:latin typeface="Georgia" pitchFamily="18" charset="0"/>
                <a:cs typeface="Arial"/>
              </a:rPr>
              <a:t> </a:t>
            </a:r>
            <a:endParaRPr lang="en-US" kern="0" dirty="0">
              <a:solidFill>
                <a:srgbClr val="585858"/>
              </a:solidFill>
              <a:latin typeface="Georgia" pitchFamily="18" charset="0"/>
              <a:cs typeface="Arial"/>
            </a:endParaRPr>
          </a:p>
        </p:txBody>
      </p:sp>
      <p:sp>
        <p:nvSpPr>
          <p:cNvPr id="4" name="Title 1"/>
          <p:cNvSpPr txBox="1">
            <a:spLocks/>
          </p:cNvSpPr>
          <p:nvPr/>
        </p:nvSpPr>
        <p:spPr>
          <a:xfrm>
            <a:off x="189108" y="426128"/>
            <a:ext cx="8763917" cy="674170"/>
          </a:xfrm>
          <a:prstGeom prst="rect">
            <a:avLst/>
          </a:prstGeom>
        </p:spPr>
        <p:txBody>
          <a:bodyPr vert="horz" lIns="91440" tIns="45720" rIns="91440" bIns="45720" rtlCol="0" anchor="t">
            <a:normAutofit/>
          </a:bodyPr>
          <a:lstStyle>
            <a:lvl1pPr algn="l" defTabSz="457200" rtl="0" eaLnBrk="1" latinLnBrk="0" hangingPunct="1">
              <a:lnSpc>
                <a:spcPct val="80000"/>
              </a:lnSpc>
              <a:spcBef>
                <a:spcPct val="0"/>
              </a:spcBef>
              <a:buNone/>
              <a:defRPr sz="4800" b="1" i="0" kern="1200" spc="-150" baseline="0">
                <a:solidFill>
                  <a:srgbClr val="005DAA"/>
                </a:solidFill>
                <a:latin typeface="Arial Narrow Bold"/>
                <a:ea typeface="+mj-ea"/>
                <a:cs typeface="Arial Narrow Bold"/>
              </a:defRPr>
            </a:lvl1pPr>
          </a:lstStyle>
          <a:p>
            <a:r>
              <a:rPr lang="en-US" sz="3600" spc="0" dirty="0">
                <a:solidFill>
                  <a:prstClr val="white"/>
                </a:solidFill>
              </a:rPr>
              <a:t> </a:t>
            </a:r>
            <a:r>
              <a:rPr lang="en-US" sz="3600" spc="0" dirty="0" smtClean="0">
                <a:solidFill>
                  <a:prstClr val="white"/>
                </a:solidFill>
              </a:rPr>
              <a:t>       District Block Grant 2017-2018</a:t>
            </a:r>
            <a:endParaRPr lang="en-US" sz="3600" spc="0" dirty="0">
              <a:solidFill>
                <a:prstClr val="white"/>
              </a:solidFill>
            </a:endParaRPr>
          </a:p>
        </p:txBody>
      </p:sp>
    </p:spTree>
    <p:extLst>
      <p:ext uri="{BB962C8B-B14F-4D97-AF65-F5344CB8AC3E}">
        <p14:creationId xmlns:p14="http://schemas.microsoft.com/office/powerpoint/2010/main" val="67920666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txBox="1">
            <a:spLocks/>
          </p:cNvSpPr>
          <p:nvPr/>
        </p:nvSpPr>
        <p:spPr>
          <a:xfrm>
            <a:off x="674703" y="1320800"/>
            <a:ext cx="8278322" cy="4381501"/>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defTabSz="914400" eaLnBrk="0" fontAlgn="base" hangingPunct="0">
              <a:spcAft>
                <a:spcPct val="0"/>
              </a:spcAft>
              <a:buFontTx/>
              <a:buChar char="•"/>
            </a:pPr>
            <a:r>
              <a:rPr lang="en-US" kern="0" dirty="0" smtClean="0">
                <a:solidFill>
                  <a:srgbClr val="585858"/>
                </a:solidFill>
                <a:latin typeface="Georgia" pitchFamily="18" charset="0"/>
                <a:cs typeface="Arial"/>
              </a:rPr>
              <a:t>Single project grant applications</a:t>
            </a:r>
          </a:p>
          <a:p>
            <a:pPr defTabSz="914400" eaLnBrk="0" fontAlgn="base" hangingPunct="0">
              <a:spcAft>
                <a:spcPct val="0"/>
              </a:spcAft>
              <a:buFontTx/>
              <a:buChar char="•"/>
            </a:pPr>
            <a:r>
              <a:rPr lang="en-US" kern="0" dirty="0" smtClean="0">
                <a:solidFill>
                  <a:srgbClr val="585858"/>
                </a:solidFill>
                <a:latin typeface="Georgia" pitchFamily="18" charset="0"/>
                <a:cs typeface="Arial"/>
              </a:rPr>
              <a:t>Eligible amount per club per handout</a:t>
            </a:r>
          </a:p>
          <a:p>
            <a:pPr defTabSz="914400" eaLnBrk="0" fontAlgn="base" hangingPunct="0">
              <a:spcAft>
                <a:spcPct val="0"/>
              </a:spcAft>
              <a:buFontTx/>
              <a:buChar char="•"/>
            </a:pPr>
            <a:r>
              <a:rPr lang="en-US" kern="0" dirty="0" smtClean="0">
                <a:solidFill>
                  <a:srgbClr val="585858"/>
                </a:solidFill>
                <a:latin typeface="Georgia" pitchFamily="18" charset="0"/>
                <a:cs typeface="Arial"/>
              </a:rPr>
              <a:t>Not required to ask for full amount eligible but must be greater than $500 and requested in $100 increments</a:t>
            </a:r>
          </a:p>
          <a:p>
            <a:pPr defTabSz="914400" eaLnBrk="0" fontAlgn="base" hangingPunct="0">
              <a:spcAft>
                <a:spcPct val="0"/>
              </a:spcAft>
              <a:buFontTx/>
              <a:buChar char="•"/>
            </a:pPr>
            <a:r>
              <a:rPr lang="en-US" kern="0" dirty="0" smtClean="0">
                <a:solidFill>
                  <a:srgbClr val="585858"/>
                </a:solidFill>
                <a:latin typeface="Georgia" pitchFamily="18" charset="0"/>
                <a:cs typeface="Arial"/>
              </a:rPr>
              <a:t>Clubs must match grant 1:1</a:t>
            </a:r>
            <a:endParaRPr lang="en-US" kern="0" dirty="0">
              <a:solidFill>
                <a:srgbClr val="585858"/>
              </a:solidFill>
              <a:latin typeface="Georgia" pitchFamily="18" charset="0"/>
              <a:cs typeface="Arial"/>
            </a:endParaRPr>
          </a:p>
        </p:txBody>
      </p:sp>
      <p:sp>
        <p:nvSpPr>
          <p:cNvPr id="4" name="Title 1"/>
          <p:cNvSpPr txBox="1">
            <a:spLocks/>
          </p:cNvSpPr>
          <p:nvPr/>
        </p:nvSpPr>
        <p:spPr>
          <a:xfrm>
            <a:off x="189108" y="426128"/>
            <a:ext cx="8763917" cy="674170"/>
          </a:xfrm>
          <a:prstGeom prst="rect">
            <a:avLst/>
          </a:prstGeom>
        </p:spPr>
        <p:txBody>
          <a:bodyPr vert="horz" lIns="91440" tIns="45720" rIns="91440" bIns="45720" rtlCol="0" anchor="t">
            <a:normAutofit/>
          </a:bodyPr>
          <a:lstStyle>
            <a:lvl1pPr algn="l" defTabSz="457200" rtl="0" eaLnBrk="1" latinLnBrk="0" hangingPunct="1">
              <a:lnSpc>
                <a:spcPct val="80000"/>
              </a:lnSpc>
              <a:spcBef>
                <a:spcPct val="0"/>
              </a:spcBef>
              <a:buNone/>
              <a:defRPr sz="4800" b="1" i="0" kern="1200" spc="-150" baseline="0">
                <a:solidFill>
                  <a:srgbClr val="005DAA"/>
                </a:solidFill>
                <a:latin typeface="Arial Narrow Bold"/>
                <a:ea typeface="+mj-ea"/>
                <a:cs typeface="Arial Narrow Bold"/>
              </a:defRPr>
            </a:lvl1pPr>
          </a:lstStyle>
          <a:p>
            <a:r>
              <a:rPr lang="en-US" sz="3600" spc="0" dirty="0" smtClean="0">
                <a:solidFill>
                  <a:prstClr val="white"/>
                </a:solidFill>
              </a:rPr>
              <a:t>District Simplified Grants 2017-2018</a:t>
            </a:r>
            <a:endParaRPr lang="en-US" sz="3600" spc="0" dirty="0">
              <a:solidFill>
                <a:prstClr val="white"/>
              </a:solidFill>
            </a:endParaRPr>
          </a:p>
        </p:txBody>
      </p:sp>
    </p:spTree>
    <p:extLst>
      <p:ext uri="{BB962C8B-B14F-4D97-AF65-F5344CB8AC3E}">
        <p14:creationId xmlns:p14="http://schemas.microsoft.com/office/powerpoint/2010/main" val="398444903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txBox="1">
            <a:spLocks/>
          </p:cNvSpPr>
          <p:nvPr/>
        </p:nvSpPr>
        <p:spPr>
          <a:xfrm>
            <a:off x="674703" y="1320800"/>
            <a:ext cx="8278322" cy="4381501"/>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defTabSz="914400" eaLnBrk="0" fontAlgn="base" hangingPunct="0">
              <a:spcAft>
                <a:spcPct val="0"/>
              </a:spcAft>
              <a:buNone/>
            </a:pPr>
            <a:r>
              <a:rPr lang="en-US" kern="0" dirty="0" smtClean="0">
                <a:solidFill>
                  <a:srgbClr val="585858"/>
                </a:solidFill>
                <a:latin typeface="Georgia" pitchFamily="18" charset="0"/>
                <a:cs typeface="Arial"/>
              </a:rPr>
              <a:t>                </a:t>
            </a:r>
            <a:r>
              <a:rPr lang="en-US" kern="0" dirty="0" smtClean="0">
                <a:solidFill>
                  <a:srgbClr val="585858"/>
                </a:solidFill>
                <a:latin typeface="Arial Narrow Bold" pitchFamily="34" charset="0"/>
                <a:cs typeface="Arial"/>
              </a:rPr>
              <a:t>APPLICATIONS ARE DUE </a:t>
            </a:r>
            <a:endParaRPr lang="en-US" kern="0" dirty="0">
              <a:solidFill>
                <a:srgbClr val="585858"/>
              </a:solidFill>
              <a:latin typeface="Arial Narrow Bold" pitchFamily="34" charset="0"/>
              <a:cs typeface="Arial"/>
            </a:endParaRPr>
          </a:p>
          <a:p>
            <a:pPr marL="0" indent="0" defTabSz="914400" eaLnBrk="0" fontAlgn="base" hangingPunct="0">
              <a:spcAft>
                <a:spcPct val="0"/>
              </a:spcAft>
              <a:buNone/>
            </a:pPr>
            <a:r>
              <a:rPr lang="en-US" kern="0" dirty="0">
                <a:solidFill>
                  <a:srgbClr val="585858"/>
                </a:solidFill>
                <a:latin typeface="Arial Narrow Bold" pitchFamily="34" charset="0"/>
                <a:cs typeface="Arial"/>
              </a:rPr>
              <a:t> </a:t>
            </a:r>
            <a:r>
              <a:rPr lang="en-US" kern="0" dirty="0" smtClean="0">
                <a:solidFill>
                  <a:srgbClr val="585858"/>
                </a:solidFill>
                <a:latin typeface="Arial Narrow Bold" pitchFamily="34" charset="0"/>
                <a:cs typeface="Arial"/>
              </a:rPr>
              <a:t>                        MAY 15, 2017</a:t>
            </a:r>
          </a:p>
          <a:p>
            <a:pPr marL="0" indent="0" defTabSz="914400" eaLnBrk="0" fontAlgn="base" hangingPunct="0">
              <a:spcAft>
                <a:spcPct val="0"/>
              </a:spcAft>
              <a:buNone/>
            </a:pPr>
            <a:endParaRPr lang="en-US" kern="0" dirty="0" smtClean="0">
              <a:solidFill>
                <a:srgbClr val="585858"/>
              </a:solidFill>
              <a:latin typeface="Arial Narrow Bold" pitchFamily="34" charset="0"/>
              <a:cs typeface="Arial"/>
            </a:endParaRPr>
          </a:p>
          <a:p>
            <a:pPr marL="0" indent="0" defTabSz="914400" eaLnBrk="0" fontAlgn="base" hangingPunct="0">
              <a:spcAft>
                <a:spcPct val="0"/>
              </a:spcAft>
              <a:buNone/>
            </a:pPr>
            <a:r>
              <a:rPr lang="en-US" kern="0" dirty="0" smtClean="0">
                <a:solidFill>
                  <a:srgbClr val="585858"/>
                </a:solidFill>
                <a:latin typeface="Arial Narrow Bold" pitchFamily="34" charset="0"/>
                <a:cs typeface="Arial"/>
              </a:rPr>
              <a:t>Project start:  No earlier than Aug 4</a:t>
            </a:r>
            <a:r>
              <a:rPr lang="en-US" kern="0" baseline="30000" dirty="0" smtClean="0">
                <a:solidFill>
                  <a:srgbClr val="585858"/>
                </a:solidFill>
                <a:latin typeface="Arial Narrow Bold" pitchFamily="34" charset="0"/>
                <a:cs typeface="Arial"/>
              </a:rPr>
              <a:t>,</a:t>
            </a:r>
            <a:r>
              <a:rPr lang="en-US" kern="0" dirty="0" smtClean="0">
                <a:solidFill>
                  <a:srgbClr val="585858"/>
                </a:solidFill>
                <a:latin typeface="Arial Narrow Bold" pitchFamily="34" charset="0"/>
                <a:cs typeface="Arial"/>
              </a:rPr>
              <a:t> 2017</a:t>
            </a:r>
          </a:p>
          <a:p>
            <a:pPr marL="0" indent="0" defTabSz="914400" eaLnBrk="0" fontAlgn="base" hangingPunct="0">
              <a:spcAft>
                <a:spcPct val="0"/>
              </a:spcAft>
              <a:buNone/>
            </a:pPr>
            <a:r>
              <a:rPr lang="en-US" kern="0" dirty="0" smtClean="0">
                <a:solidFill>
                  <a:srgbClr val="585858"/>
                </a:solidFill>
                <a:latin typeface="Arial Narrow Bold" pitchFamily="34" charset="0"/>
                <a:cs typeface="Arial"/>
              </a:rPr>
              <a:t>Project completion:  March 1, 2018</a:t>
            </a:r>
          </a:p>
          <a:p>
            <a:pPr marL="0" indent="0" defTabSz="914400" eaLnBrk="0" fontAlgn="base" hangingPunct="0">
              <a:spcAft>
                <a:spcPct val="0"/>
              </a:spcAft>
              <a:buNone/>
            </a:pPr>
            <a:r>
              <a:rPr lang="en-US" kern="0" dirty="0" smtClean="0">
                <a:solidFill>
                  <a:srgbClr val="585858"/>
                </a:solidFill>
                <a:latin typeface="Arial Narrow Bold" pitchFamily="34" charset="0"/>
                <a:cs typeface="Arial"/>
              </a:rPr>
              <a:t>Final report deadline:  April 15, 2018</a:t>
            </a:r>
          </a:p>
          <a:p>
            <a:pPr marL="0" indent="0" defTabSz="914400" eaLnBrk="0" fontAlgn="base" hangingPunct="0">
              <a:spcAft>
                <a:spcPct val="0"/>
              </a:spcAft>
              <a:buNone/>
            </a:pPr>
            <a:endParaRPr lang="en-US" kern="0" dirty="0" smtClean="0">
              <a:solidFill>
                <a:srgbClr val="585858"/>
              </a:solidFill>
              <a:latin typeface="Arial Narrow Bold" pitchFamily="34" charset="0"/>
              <a:cs typeface="Arial"/>
            </a:endParaRPr>
          </a:p>
          <a:p>
            <a:pPr marL="0" indent="0" defTabSz="914400" eaLnBrk="0" fontAlgn="base" hangingPunct="0">
              <a:spcAft>
                <a:spcPct val="0"/>
              </a:spcAft>
              <a:buNone/>
            </a:pPr>
            <a:r>
              <a:rPr lang="en-US" kern="0" dirty="0" smtClean="0">
                <a:solidFill>
                  <a:srgbClr val="585858"/>
                </a:solidFill>
                <a:latin typeface="Arial Narrow Bold" pitchFamily="34" charset="0"/>
                <a:cs typeface="Arial"/>
              </a:rPr>
              <a:t>Applications are available on District 6080 website</a:t>
            </a:r>
            <a:endParaRPr lang="en-US" kern="0" dirty="0">
              <a:solidFill>
                <a:srgbClr val="585858"/>
              </a:solidFill>
              <a:latin typeface="Arial Narrow Bold" pitchFamily="34" charset="0"/>
              <a:cs typeface="Arial"/>
            </a:endParaRPr>
          </a:p>
          <a:p>
            <a:pPr marL="0" indent="0" defTabSz="914400" eaLnBrk="0" fontAlgn="base" hangingPunct="0">
              <a:spcAft>
                <a:spcPct val="0"/>
              </a:spcAft>
              <a:buNone/>
            </a:pPr>
            <a:endParaRPr lang="en-US" kern="0" dirty="0">
              <a:solidFill>
                <a:srgbClr val="585858"/>
              </a:solidFill>
              <a:latin typeface="Georgia" pitchFamily="18" charset="0"/>
              <a:cs typeface="Arial"/>
            </a:endParaRPr>
          </a:p>
          <a:p>
            <a:pPr marL="0" indent="0" defTabSz="914400" eaLnBrk="0" fontAlgn="base" hangingPunct="0">
              <a:spcAft>
                <a:spcPct val="0"/>
              </a:spcAft>
              <a:buNone/>
            </a:pPr>
            <a:endParaRPr lang="en-US" kern="0" dirty="0">
              <a:solidFill>
                <a:srgbClr val="585858"/>
              </a:solidFill>
              <a:latin typeface="Georgia" pitchFamily="18" charset="0"/>
              <a:cs typeface="Arial"/>
            </a:endParaRPr>
          </a:p>
          <a:p>
            <a:pPr marL="0" indent="0" defTabSz="914400" eaLnBrk="0" fontAlgn="base" hangingPunct="0">
              <a:spcAft>
                <a:spcPct val="0"/>
              </a:spcAft>
              <a:buNone/>
            </a:pPr>
            <a:endParaRPr lang="en-US" kern="0" dirty="0" smtClean="0">
              <a:solidFill>
                <a:srgbClr val="585858"/>
              </a:solidFill>
              <a:latin typeface="Georgia" pitchFamily="18" charset="0"/>
              <a:cs typeface="Arial"/>
            </a:endParaRPr>
          </a:p>
        </p:txBody>
      </p:sp>
      <p:sp>
        <p:nvSpPr>
          <p:cNvPr id="4" name="Title 1"/>
          <p:cNvSpPr txBox="1">
            <a:spLocks/>
          </p:cNvSpPr>
          <p:nvPr/>
        </p:nvSpPr>
        <p:spPr>
          <a:xfrm>
            <a:off x="189108" y="426128"/>
            <a:ext cx="8763917" cy="674170"/>
          </a:xfrm>
          <a:prstGeom prst="rect">
            <a:avLst/>
          </a:prstGeom>
        </p:spPr>
        <p:txBody>
          <a:bodyPr vert="horz" lIns="91440" tIns="45720" rIns="91440" bIns="45720" rtlCol="0" anchor="t">
            <a:normAutofit/>
          </a:bodyPr>
          <a:lstStyle>
            <a:lvl1pPr algn="l" defTabSz="457200" rtl="0" eaLnBrk="1" latinLnBrk="0" hangingPunct="1">
              <a:lnSpc>
                <a:spcPct val="80000"/>
              </a:lnSpc>
              <a:spcBef>
                <a:spcPct val="0"/>
              </a:spcBef>
              <a:buNone/>
              <a:defRPr sz="4800" b="1" i="0" kern="1200" spc="-150" baseline="0">
                <a:solidFill>
                  <a:srgbClr val="005DAA"/>
                </a:solidFill>
                <a:latin typeface="Arial Narrow Bold"/>
                <a:ea typeface="+mj-ea"/>
                <a:cs typeface="Arial Narrow Bold"/>
              </a:defRPr>
            </a:lvl1pPr>
          </a:lstStyle>
          <a:p>
            <a:r>
              <a:rPr lang="en-US" sz="3600" spc="0" dirty="0" smtClean="0">
                <a:solidFill>
                  <a:prstClr val="white"/>
                </a:solidFill>
              </a:rPr>
              <a:t>District Simplified Grants 2017-2018</a:t>
            </a:r>
            <a:endParaRPr lang="en-US" sz="3600" spc="0" dirty="0">
              <a:solidFill>
                <a:prstClr val="white"/>
              </a:solidFill>
            </a:endParaRPr>
          </a:p>
        </p:txBody>
      </p:sp>
    </p:spTree>
    <p:extLst>
      <p:ext uri="{BB962C8B-B14F-4D97-AF65-F5344CB8AC3E}">
        <p14:creationId xmlns:p14="http://schemas.microsoft.com/office/powerpoint/2010/main" val="2182015960"/>
      </p:ext>
    </p:extLst>
  </p:cSld>
  <p:clrMapOvr>
    <a:masterClrMapping/>
  </p:clrMapOvr>
  <p:timing>
    <p:tnLst>
      <p:par>
        <p:cTn id="1" dur="indefinite" restart="never" nodeType="tmRoot"/>
      </p:par>
    </p:tn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bodyPr anchor="t"/>
      <a:lstStyle>
        <a:defPPr algn="r">
          <a:defRPr sz="1600" b="1" i="0" dirty="0" smtClean="0">
            <a:solidFill>
              <a:srgbClr val="01B4E7"/>
            </a:solidFill>
            <a:latin typeface="Arial Narrow Bold"/>
            <a:cs typeface="Arial Narrow Bold"/>
          </a:defRPr>
        </a:defPPr>
      </a:lstStyle>
    </a:txDef>
  </a:objectDefaults>
  <a:extraClrSchemeLst/>
</a:theme>
</file>

<file path=ppt/theme/theme10.xml><?xml version="1.0" encoding="utf-8"?>
<a:theme xmlns:a="http://schemas.openxmlformats.org/drawingml/2006/main" name="9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bodyPr anchor="t"/>
      <a:lstStyle>
        <a:defPPr algn="r">
          <a:defRPr sz="1600" b="1" i="0" dirty="0" smtClean="0">
            <a:solidFill>
              <a:srgbClr val="01B4E7"/>
            </a:solidFill>
            <a:latin typeface="Arial Narrow Bold"/>
            <a:cs typeface="Arial Narrow Bold"/>
          </a:defRPr>
        </a:defPPr>
      </a:lstStyle>
    </a:txDef>
  </a:objectDefaults>
  <a:extraClrSchemeLst/>
</a:theme>
</file>

<file path=ppt/theme/theme11.xml><?xml version="1.0" encoding="utf-8"?>
<a:theme xmlns:a="http://schemas.openxmlformats.org/drawingml/2006/main" name="10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2.xml><?xml version="1.0" encoding="utf-8"?>
<a:theme xmlns:a="http://schemas.openxmlformats.org/drawingml/2006/main" name="1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ivic">
      <a:majorFont>
        <a:latin typeface="Georgia"/>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Georgia"/>
        <a:ea typeface=""/>
        <a:cs typeface=""/>
        <a:font script="Jpan" typeface="ＭＳ Ｐ明朝"/>
        <a:font script="Hang" typeface="바탕"/>
        <a:font script="Hans" typeface="华文新魏"/>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2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ivic">
      <a:majorFont>
        <a:latin typeface="Georgia"/>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Georgia"/>
        <a:ea typeface=""/>
        <a:cs typeface=""/>
        <a:font script="Jpan" typeface="ＭＳ Ｐ明朝"/>
        <a:font script="Hang" typeface="바탕"/>
        <a:font script="Hans" typeface="华文新魏"/>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3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bodyPr anchor="t"/>
      <a:lstStyle>
        <a:defPPr algn="r">
          <a:defRPr sz="1600" b="1" i="0" dirty="0" smtClean="0">
            <a:solidFill>
              <a:srgbClr val="01B4E7"/>
            </a:solidFill>
            <a:latin typeface="Arial Narrow Bold"/>
            <a:cs typeface="Arial Narrow Bold"/>
          </a:defRPr>
        </a:defPPr>
      </a:lstStyle>
    </a:txDef>
  </a:objectDefaults>
  <a:extraClrSchemeLst/>
</a:theme>
</file>

<file path=ppt/theme/theme5.xml><?xml version="1.0" encoding="utf-8"?>
<a:theme xmlns:a="http://schemas.openxmlformats.org/drawingml/2006/main" name="4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5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bodyPr anchor="t"/>
      <a:lstStyle>
        <a:defPPr algn="r">
          <a:defRPr sz="1600" b="1" i="0" dirty="0" smtClean="0">
            <a:solidFill>
              <a:srgbClr val="01B4E7"/>
            </a:solidFill>
            <a:latin typeface="Arial Narrow Bold"/>
            <a:cs typeface="Arial Narrow Bold"/>
          </a:defRPr>
        </a:defPPr>
      </a:lstStyle>
    </a:txDef>
  </a:objectDefaults>
  <a:extraClrSchemeLst/>
</a:theme>
</file>

<file path=ppt/theme/theme7.xml><?xml version="1.0" encoding="utf-8"?>
<a:theme xmlns:a="http://schemas.openxmlformats.org/drawingml/2006/main" name="6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7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bodyPr anchor="t"/>
      <a:lstStyle>
        <a:defPPr algn="r">
          <a:defRPr sz="1600" b="1" i="0" dirty="0" smtClean="0">
            <a:solidFill>
              <a:srgbClr val="01B4E7"/>
            </a:solidFill>
            <a:latin typeface="Arial Narrow Bold"/>
            <a:cs typeface="Arial Narrow Bold"/>
          </a:defRPr>
        </a:defPPr>
      </a:lstStyle>
    </a:txDef>
  </a:objectDefaults>
  <a:extraClrSchemeLst/>
</a:theme>
</file>

<file path=ppt/theme/theme9.xml><?xml version="1.0" encoding="utf-8"?>
<a:theme xmlns:a="http://schemas.openxmlformats.org/drawingml/2006/main" name="8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246_Training-Template_EN13.potx</Template>
  <TotalTime>5301</TotalTime>
  <Words>4190</Words>
  <Application>Microsoft Office PowerPoint</Application>
  <PresentationFormat>On-screen Show (4:3)</PresentationFormat>
  <Paragraphs>473</Paragraphs>
  <Slides>46</Slides>
  <Notes>46</Notes>
  <HiddenSlides>0</HiddenSlides>
  <MMClips>0</MMClips>
  <ScaleCrop>false</ScaleCrop>
  <HeadingPairs>
    <vt:vector size="4" baseType="variant">
      <vt:variant>
        <vt:lpstr>Theme</vt:lpstr>
      </vt:variant>
      <vt:variant>
        <vt:i4>12</vt:i4>
      </vt:variant>
      <vt:variant>
        <vt:lpstr>Slide Titles</vt:lpstr>
      </vt:variant>
      <vt:variant>
        <vt:i4>46</vt:i4>
      </vt:variant>
    </vt:vector>
  </HeadingPairs>
  <TitlesOfParts>
    <vt:vector size="58" baseType="lpstr">
      <vt:lpstr>Custom Design</vt:lpstr>
      <vt:lpstr>1_Custom Design</vt:lpstr>
      <vt:lpstr>2_Custom Design</vt:lpstr>
      <vt:lpstr>3_Custom Design</vt:lpstr>
      <vt:lpstr>4_Custom Design</vt:lpstr>
      <vt:lpstr>5_Custom Design</vt:lpstr>
      <vt:lpstr>6_Custom Design</vt:lpstr>
      <vt:lpstr>7_Custom Design</vt:lpstr>
      <vt:lpstr>8_Custom Design</vt:lpstr>
      <vt:lpstr>9_Custom Design</vt:lpstr>
      <vt:lpstr>10_Custom Design</vt:lpstr>
      <vt:lpstr>11_Custom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Rotary International</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William Moran</dc:creator>
  <cp:lastModifiedBy>Default</cp:lastModifiedBy>
  <cp:revision>235</cp:revision>
  <cp:lastPrinted>2017-03-31T21:40:24Z</cp:lastPrinted>
  <dcterms:created xsi:type="dcterms:W3CDTF">2013-06-19T15:10:07Z</dcterms:created>
  <dcterms:modified xsi:type="dcterms:W3CDTF">2017-04-03T13:35:32Z</dcterms:modified>
</cp:coreProperties>
</file>